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5"/>
  </p:notesMasterIdLst>
  <p:sldIdLst>
    <p:sldId id="703" r:id="rId2"/>
    <p:sldId id="775" r:id="rId3"/>
    <p:sldId id="769" r:id="rId4"/>
    <p:sldId id="776" r:id="rId5"/>
    <p:sldId id="777" r:id="rId6"/>
    <p:sldId id="4046" r:id="rId7"/>
    <p:sldId id="4353" r:id="rId8"/>
    <p:sldId id="4354" r:id="rId9"/>
    <p:sldId id="4470" r:id="rId10"/>
    <p:sldId id="4411" r:id="rId11"/>
    <p:sldId id="4412" r:id="rId12"/>
    <p:sldId id="4413" r:id="rId13"/>
    <p:sldId id="274" r:id="rId14"/>
    <p:sldId id="4068" r:id="rId15"/>
    <p:sldId id="4475" r:id="rId16"/>
    <p:sldId id="4383" r:id="rId17"/>
    <p:sldId id="4039" r:id="rId18"/>
    <p:sldId id="275" r:id="rId19"/>
    <p:sldId id="4473" r:id="rId20"/>
    <p:sldId id="4467" r:id="rId21"/>
    <p:sldId id="3999" r:id="rId22"/>
    <p:sldId id="4466" r:id="rId23"/>
    <p:sldId id="4002" r:id="rId24"/>
    <p:sldId id="4464" r:id="rId25"/>
    <p:sldId id="4024" r:id="rId26"/>
    <p:sldId id="4384" r:id="rId27"/>
    <p:sldId id="4474" r:id="rId28"/>
    <p:sldId id="4456" r:id="rId29"/>
    <p:sldId id="4359" r:id="rId30"/>
    <p:sldId id="4457" r:id="rId31"/>
    <p:sldId id="4471" r:id="rId32"/>
    <p:sldId id="4064" r:id="rId33"/>
    <p:sldId id="4031" r:id="rId34"/>
    <p:sldId id="678" r:id="rId35"/>
    <p:sldId id="770" r:id="rId36"/>
    <p:sldId id="679" r:id="rId37"/>
    <p:sldId id="772" r:id="rId38"/>
    <p:sldId id="682" r:id="rId39"/>
    <p:sldId id="4476" r:id="rId40"/>
    <p:sldId id="4477" r:id="rId41"/>
    <p:sldId id="549" r:id="rId42"/>
    <p:sldId id="723" r:id="rId43"/>
    <p:sldId id="773" r:id="rId44"/>
    <p:sldId id="768" r:id="rId45"/>
    <p:sldId id="407" r:id="rId46"/>
    <p:sldId id="408" r:id="rId47"/>
    <p:sldId id="469" r:id="rId48"/>
    <p:sldId id="473" r:id="rId49"/>
    <p:sldId id="470" r:id="rId50"/>
    <p:sldId id="471" r:id="rId51"/>
    <p:sldId id="472" r:id="rId52"/>
    <p:sldId id="677" r:id="rId53"/>
    <p:sldId id="774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5: Advanced Topics: OpenCL Ecosystem" id="{A5697799-B7EE-C140-932E-EF3B1B32268C}">
          <p14:sldIdLst>
            <p14:sldId id="703"/>
            <p14:sldId id="775"/>
            <p14:sldId id="769"/>
            <p14:sldId id="776"/>
            <p14:sldId id="777"/>
            <p14:sldId id="4046"/>
            <p14:sldId id="4353"/>
            <p14:sldId id="4354"/>
            <p14:sldId id="4470"/>
            <p14:sldId id="4411"/>
            <p14:sldId id="4412"/>
            <p14:sldId id="4413"/>
            <p14:sldId id="274"/>
            <p14:sldId id="4068"/>
            <p14:sldId id="4475"/>
            <p14:sldId id="4383"/>
            <p14:sldId id="4039"/>
            <p14:sldId id="275"/>
            <p14:sldId id="4473"/>
            <p14:sldId id="4467"/>
            <p14:sldId id="3999"/>
            <p14:sldId id="4466"/>
            <p14:sldId id="4002"/>
            <p14:sldId id="4464"/>
            <p14:sldId id="4024"/>
            <p14:sldId id="4384"/>
            <p14:sldId id="4474"/>
            <p14:sldId id="4456"/>
            <p14:sldId id="4359"/>
            <p14:sldId id="4457"/>
            <p14:sldId id="4471"/>
            <p14:sldId id="4064"/>
            <p14:sldId id="4031"/>
            <p14:sldId id="678"/>
            <p14:sldId id="770"/>
            <p14:sldId id="679"/>
            <p14:sldId id="772"/>
            <p14:sldId id="682"/>
            <p14:sldId id="4476"/>
            <p14:sldId id="4477"/>
            <p14:sldId id="549"/>
            <p14:sldId id="723"/>
            <p14:sldId id="773"/>
            <p14:sldId id="768"/>
          </p14:sldIdLst>
        </p14:section>
        <p14:section name="Conclusion" id="{C0B74BCB-353E-4AA6-AB48-FE70C229DD74}">
          <p14:sldIdLst>
            <p14:sldId id="407"/>
            <p14:sldId id="408"/>
          </p14:sldIdLst>
        </p14:section>
        <p14:section name="OpenCL Versions" id="{AB828554-1F5A-4B4F-B90A-5D2E1EE5F794}">
          <p14:sldIdLst>
            <p14:sldId id="469"/>
            <p14:sldId id="473"/>
            <p14:sldId id="470"/>
            <p14:sldId id="471"/>
            <p14:sldId id="472"/>
            <p14:sldId id="677"/>
            <p14:sldId id="7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73" autoAdjust="0"/>
    <p:restoredTop sz="98394" autoAdjust="0"/>
  </p:normalViewPr>
  <p:slideViewPr>
    <p:cSldViewPr>
      <p:cViewPr varScale="1">
        <p:scale>
          <a:sx n="211" d="100"/>
          <a:sy n="211" d="100"/>
        </p:scale>
        <p:origin x="200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46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25/11/2018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925" tIns="97925" rIns="97925" bIns="97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362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3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92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617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951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42938" y="3217333"/>
            <a:ext cx="51435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525" tIns="69525" rIns="69525" bIns="69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522413" y="508000"/>
            <a:ext cx="3386137" cy="254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381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bullet lists to be edited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Shape 7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9718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71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0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2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5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55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3D8A4-E9E5-436C-A7B5-7B199B64EB0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1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0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8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782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725" tIns="79725" rIns="79725" bIns="797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19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FE036-3B82-7746-BED3-8C6CE765330B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BA44D-0BA1-9646-A2E5-EB658B88EE9D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0F19-E69D-C947-9582-8BD6579FA32D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2000000" scaled="0"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6197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kumimoji="0" lang="en-US" sz="30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9" name="Picture 8" descr="Khronos_500px_Nov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53199" y="5182194"/>
            <a:ext cx="2803740" cy="500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11667"/>
            <a:ext cx="8382000" cy="7037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913" tIns="48957" rIns="97913" bIns="48957" numCol="1" anchor="ctr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889000"/>
            <a:ext cx="2476500" cy="5588000"/>
          </a:xfrm>
        </p:spPr>
        <p:txBody>
          <a:bodyPr/>
          <a:lstStyle>
            <a:lvl1pPr>
              <a:defRPr lang="en-US" sz="15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15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333" b="0">
                <a:latin typeface="Trebuchet MS" pitchFamily="34" charset="0"/>
                <a:cs typeface="Tahoma" pitchFamily="34" charset="0"/>
              </a:defRPr>
            </a:lvl3pPr>
            <a:lvl4pPr>
              <a:defRPr sz="1333" b="0">
                <a:latin typeface="Trebuchet MS" pitchFamily="34" charset="0"/>
                <a:cs typeface="Tahoma" pitchFamily="34" charset="0"/>
              </a:defRPr>
            </a:lvl4pPr>
            <a:lvl5pPr>
              <a:defRPr sz="1333" b="0">
                <a:latin typeface="Trebuchet MS" pitchFamily="34" charset="0"/>
                <a:cs typeface="Tahoma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95592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C2ED-FBEF-084E-B7ED-E05F0A8F8F30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FCDC-FAA1-254E-8497-81D94DB52DED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77F1-A1FF-AE44-A93E-D4735980FFA9}" type="datetime1">
              <a:rPr lang="en-GB" smtClean="0"/>
              <a:t>25/11/2018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B798-FAF6-6141-B363-0DDCDB3ED71D}" type="datetime1">
              <a:rPr lang="en-GB" smtClean="0"/>
              <a:t>25/11/2018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E5D11-4319-E14C-963B-AEF598CE3836}" type="datetime1">
              <a:rPr lang="en-GB" smtClean="0"/>
              <a:t>25/11/2018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53C92-773B-B64F-B0AC-4616AABB11E4}" type="datetime1">
              <a:rPr lang="en-GB" smtClean="0"/>
              <a:t>25/11/2018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115E-7FE5-434E-8D8D-912B7705E30C}" type="datetime1">
              <a:rPr lang="en-GB" smtClean="0"/>
              <a:t>25/11/2018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E86F-755D-EB4F-8636-6A1AF10D4499}" type="datetime1">
              <a:rPr lang="en-GB" smtClean="0"/>
              <a:t>25/11/2018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7E61-CD46-FC4C-BA27-6E46F72116AA}" type="datetime1">
              <a:rPr lang="en-GB" smtClean="0"/>
              <a:t>25/11/2018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khronos.org/registry/spir-v/papers/WhitePaper.pdf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ronosGroup/SPIRV-LLVM-Translat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28.jpg"/><Relationship Id="rId2" Type="http://schemas.openxmlformats.org/officeDocument/2006/relationships/hyperlink" Target="http://sycl.te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jp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jpg"/><Relationship Id="rId15" Type="http://schemas.openxmlformats.org/officeDocument/2006/relationships/image" Target="../media/image74.jp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26" Type="http://schemas.openxmlformats.org/officeDocument/2006/relationships/image" Target="../media/image67.png"/><Relationship Id="rId3" Type="http://schemas.openxmlformats.org/officeDocument/2006/relationships/image" Target="../media/image76.png"/><Relationship Id="rId21" Type="http://schemas.openxmlformats.org/officeDocument/2006/relationships/image" Target="../media/image92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3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24" Type="http://schemas.openxmlformats.org/officeDocument/2006/relationships/image" Target="../media/image69.png"/><Relationship Id="rId32" Type="http://schemas.openxmlformats.org/officeDocument/2006/relationships/image" Target="../media/image100.jpg"/><Relationship Id="rId5" Type="http://schemas.openxmlformats.org/officeDocument/2006/relationships/image" Target="../media/image78.png"/><Relationship Id="rId15" Type="http://schemas.openxmlformats.org/officeDocument/2006/relationships/image" Target="../media/image55.png"/><Relationship Id="rId23" Type="http://schemas.openxmlformats.org/officeDocument/2006/relationships/image" Target="../media/image94.png"/><Relationship Id="rId28" Type="http://schemas.openxmlformats.org/officeDocument/2006/relationships/image" Target="../media/image96.png"/><Relationship Id="rId10" Type="http://schemas.openxmlformats.org/officeDocument/2006/relationships/image" Target="../media/image82.png"/><Relationship Id="rId19" Type="http://schemas.openxmlformats.org/officeDocument/2006/relationships/image" Target="../media/image90.png"/><Relationship Id="rId31" Type="http://schemas.openxmlformats.org/officeDocument/2006/relationships/image" Target="../media/image99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3.png"/><Relationship Id="rId27" Type="http://schemas.openxmlformats.org/officeDocument/2006/relationships/image" Target="../media/image68.png"/><Relationship Id="rId30" Type="http://schemas.openxmlformats.org/officeDocument/2006/relationships/image" Target="../media/image98.png"/><Relationship Id="rId8" Type="http://schemas.openxmlformats.org/officeDocument/2006/relationships/hyperlink" Target="http://vulkan.gpuinfo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hyperlink" Target="https://github.com/gfx-rs/portability" TargetMode="External"/><Relationship Id="rId4" Type="http://schemas.openxmlformats.org/officeDocument/2006/relationships/hyperlink" Target="https://github.com/gfx-rs/gfx" TargetMode="External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clspv" TargetMode="External"/><Relationship Id="rId3" Type="http://schemas.openxmlformats.org/officeDocument/2006/relationships/image" Target="../media/image52.jpg"/><Relationship Id="rId7" Type="http://schemas.openxmlformats.org/officeDocument/2006/relationships/image" Target="../media/image1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2.png"/><Relationship Id="rId4" Type="http://schemas.openxmlformats.org/officeDocument/2006/relationships/image" Target="../media/image55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ntrevett@nvidia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://www.khronos.org/spi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khronos.org/opencl/syc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ycl.tech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nugteren.github.io/clblast/clblas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hronos.org/opencl/resource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hyperlink" Target="https://www.khronos.org/registry/cl/" TargetMode="External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handsonopencl.github.io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tter/shoc/wiki" TargetMode="External"/><Relationship Id="rId2" Type="http://schemas.openxmlformats.org/officeDocument/2006/relationships/hyperlink" Target="http://uob-hpc.github.io/BabelStrea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wocl.org/signup-for-updates/" TargetMode="External"/><Relationship Id="rId7" Type="http://schemas.openxmlformats.org/officeDocument/2006/relationships/image" Target="../media/image127.png"/><Relationship Id="rId2" Type="http://schemas.openxmlformats.org/officeDocument/2006/relationships/hyperlink" Target="http://www.iwocl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hronos.org/registry/cl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ronos.org/opencl/resources/opencl-applications-using-opencl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hyperlink" Target="http://www.google.com/imgres?imgurl=http://www.evafedoramx.org/wp-content/uploads/2012/09/Logo-Gimp.png&amp;imgrefurl=http://www.evafedoramx.org/2011/10/22/alternativas-libres-a-herramientas-privativas/&amp;docid=lw631MBGbbWMKM&amp;tbnid=gWQaxmY2sehNfM&amp;w=500&amp;h=500&amp;ei=2DFjUdGOIOGEyAHsoYGYDw&amp;ved=0CAMQxiAwAQ&amp;iact=ricl" TargetMode="External"/><Relationship Id="rId21" Type="http://schemas.openxmlformats.org/officeDocument/2006/relationships/image" Target="../media/image21.png"/><Relationship Id="rId7" Type="http://schemas.microsoft.com/office/2007/relationships/hdphoto" Target="../media/hdphoto1.wdp"/><Relationship Id="rId12" Type="http://schemas.openxmlformats.org/officeDocument/2006/relationships/image" Target="../media/image12.tiff"/><Relationship Id="rId17" Type="http://schemas.openxmlformats.org/officeDocument/2006/relationships/image" Target="../media/image17.png"/><Relationship Id="rId25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7.jpe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6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jpeg"/><Relationship Id="rId7" Type="http://schemas.openxmlformats.org/officeDocument/2006/relationships/image" Target="../media/image28.jp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gif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18" Type="http://schemas.openxmlformats.org/officeDocument/2006/relationships/image" Target="../media/image47.tif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10" Type="http://schemas.openxmlformats.org/officeDocument/2006/relationships/image" Target="../media/image39.gif"/><Relationship Id="rId19" Type="http://schemas.openxmlformats.org/officeDocument/2006/relationships/image" Target="../media/image2.pn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Advanced OpenCL Topics:</a:t>
            </a:r>
            <a:br>
              <a:rPr lang="en-GB" dirty="0"/>
            </a:br>
            <a:r>
              <a:rPr lang="en-GB" dirty="0"/>
              <a:t>The OPENCL ECOSYSTEM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73E3-33EA-2B43-A08C-A3DE666B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652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Extract 8"/>
          <p:cNvSpPr/>
          <p:nvPr/>
        </p:nvSpPr>
        <p:spPr bwMode="auto">
          <a:xfrm rot="5400000">
            <a:off x="5068560" y="3761733"/>
            <a:ext cx="1410833" cy="1651515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Flowchart: Collate 5"/>
          <p:cNvSpPr/>
          <p:nvPr/>
        </p:nvSpPr>
        <p:spPr bwMode="auto">
          <a:xfrm>
            <a:off x="5658355" y="3606133"/>
            <a:ext cx="1771145" cy="1962716"/>
          </a:xfrm>
          <a:prstGeom prst="flowChartCollate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SPIR-V Transforms the Language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67270"/>
            <a:ext cx="8382000" cy="198873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First multi-API, intermediate language for parallel compute and graphics</a:t>
            </a:r>
          </a:p>
          <a:p>
            <a:pPr lvl="1"/>
            <a:r>
              <a:rPr lang="en-US" dirty="0"/>
              <a:t>Natively represents structures in shader and kernel languages</a:t>
            </a:r>
          </a:p>
          <a:p>
            <a:pPr lvl="1"/>
            <a:r>
              <a:rPr lang="en-US" dirty="0">
                <a:hlinkClick r:id="rId3"/>
              </a:rPr>
              <a:t>https://www.khronos.org/registry/spir-v/papers/WhitePaper.pdf</a:t>
            </a:r>
            <a:r>
              <a:rPr lang="en-US" dirty="0"/>
              <a:t> </a:t>
            </a:r>
          </a:p>
          <a:p>
            <a:r>
              <a:rPr lang="en-US" dirty="0"/>
              <a:t>Compiler IR for OpenCL, Vulkan and OpenGL</a:t>
            </a:r>
          </a:p>
          <a:p>
            <a:pPr lvl="1"/>
            <a:r>
              <a:rPr lang="en-US" dirty="0"/>
              <a:t>Easy to parse - just a stream of words</a:t>
            </a:r>
          </a:p>
          <a:p>
            <a:pPr lvl="1"/>
            <a:r>
              <a:rPr lang="en-US" dirty="0"/>
              <a:t>Easy to transform – e.g. designed to be easy to convert to and from LLVM IR</a:t>
            </a:r>
          </a:p>
          <a:p>
            <a:pPr lvl="1"/>
            <a:r>
              <a:rPr lang="en-US" dirty="0"/>
              <a:t>Easy to manipulate and optimize - Static Single Assignment form</a:t>
            </a:r>
          </a:p>
          <a:p>
            <a:pPr lvl="1"/>
            <a:endParaRPr lang="en-US" dirty="0"/>
          </a:p>
          <a:p>
            <a:pPr marL="253369" lvl="1" indent="0">
              <a:buNone/>
            </a:pPr>
            <a:endParaRPr lang="en-US" dirty="0"/>
          </a:p>
          <a:p>
            <a:pPr marL="253369" lvl="1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316143" y="3612465"/>
            <a:ext cx="2452734" cy="400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Diverse Languages 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and Frameworks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208221" y="4976166"/>
            <a:ext cx="2698735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Hardware 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runtimes on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multiple architectures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948219" y="4282439"/>
            <a:ext cx="102657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Tools for</a:t>
            </a:r>
            <a:b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analysis and optimization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55" y="4171849"/>
            <a:ext cx="1527715" cy="763858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5" name="TextBox 14"/>
          <p:cNvSpPr txBox="1"/>
          <p:nvPr/>
        </p:nvSpPr>
        <p:spPr bwMode="auto">
          <a:xfrm>
            <a:off x="7305083" y="4091949"/>
            <a:ext cx="1584918" cy="124649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S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tandard 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P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ortable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I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ntermediate</a:t>
            </a:r>
          </a:p>
          <a:p>
            <a:r>
              <a:rPr lang="en-US" sz="1500" b="1" dirty="0">
                <a:solidFill>
                  <a:srgbClr val="3333CC"/>
                </a:solidFill>
                <a:latin typeface="Trebuchet MS" panose="020B0603020202020204" pitchFamily="34" charset="0"/>
                <a:cs typeface="Tahoma" pitchFamily="34" charset="0"/>
              </a:rPr>
              <a:t>  R</a:t>
            </a:r>
            <a:r>
              <a:rPr lang="en-US" sz="1500" dirty="0">
                <a:solidFill>
                  <a:srgbClr val="000000"/>
                </a:solidFill>
                <a:latin typeface="Trebuchet MS" panose="020B0603020202020204" pitchFamily="34" charset="0"/>
                <a:cs typeface="Tahoma" pitchFamily="34" charset="0"/>
              </a:rPr>
              <a:t>epresentation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730250" y="3821264"/>
            <a:ext cx="3937000" cy="114364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sz="1500" b="1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Multiple Developer Advantages</a:t>
            </a:r>
          </a:p>
          <a:p>
            <a:pPr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Use same front-end compiler for all platforms</a:t>
            </a: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Ship SPIR-V – not shader source code</a:t>
            </a: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Simpler and more reliable drivers</a:t>
            </a:r>
            <a:endParaRPr lang="en-US" sz="1167" b="1" dirty="0">
              <a:solidFill>
                <a:srgbClr val="008000"/>
              </a:solidFill>
              <a:latin typeface="Trebuchet MS" pitchFamily="34" charset="0"/>
              <a:cs typeface="Tahoma" pitchFamily="34" charset="0"/>
            </a:endParaRPr>
          </a:p>
          <a:p>
            <a:pPr marL="0" lvl="1" algn="ctr">
              <a:buClr>
                <a:srgbClr val="C00000"/>
              </a:buClr>
            </a:pPr>
            <a:r>
              <a:rPr lang="en-US" sz="1333" dirty="0">
                <a:solidFill>
                  <a:srgbClr val="008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Reduces runtime kernel compilation time</a:t>
            </a:r>
          </a:p>
        </p:txBody>
      </p:sp>
      <p:pic>
        <p:nvPicPr>
          <p:cNvPr id="13" name="Picture 13" descr="OpenCL_Logo_RG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60" y="5502270"/>
            <a:ext cx="319924" cy="3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ntrevett\Khronos\Logos\Current\Vulkan\Vulkan_500px_Feb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52" y="5405273"/>
            <a:ext cx="953568" cy="27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75" y="5374693"/>
            <a:ext cx="702326" cy="2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14A22E1-4243-4B43-84FC-156AEA9B6717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2CCE72-960A-B543-A44F-FA54DE1AABB8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A41B0DB9-21E8-DF4E-B935-E90F1011F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41747FB-BCC8-0641-831D-9ABE4A6C4213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4FBFEF5-8F70-EF44-8DD6-EC3C497DF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07349"/>
      </p:ext>
    </p:extLst>
  </p:cSld>
  <p:clrMapOvr>
    <a:masterClrMapping/>
  </p:clrMapOvr>
  <p:transition spd="slow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SPIR Family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59713"/>
              </p:ext>
            </p:extLst>
          </p:nvPr>
        </p:nvGraphicFramePr>
        <p:xfrm>
          <a:off x="952501" y="1841500"/>
          <a:ext cx="7239000" cy="346794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912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9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C00000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rgbClr val="C00000"/>
                          </a:solidFill>
                          <a:latin typeface="Trebuchet MS" panose="020B0603020202020204" pitchFamily="34" charset="0"/>
                        </a:rPr>
                        <a:t>SPIR 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accent6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chemeClr val="accent6"/>
                          </a:solidFill>
                          <a:latin typeface="Trebuchet MS" panose="020B0603020202020204" pitchFamily="34" charset="0"/>
                        </a:rPr>
                        <a:t>SPIR 2.0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008000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algn="ctr"/>
                      <a:r>
                        <a:rPr lang="en-US" sz="1500" dirty="0">
                          <a:solidFill>
                            <a:srgbClr val="008000"/>
                          </a:solidFill>
                          <a:latin typeface="Trebuchet MS" panose="020B0603020202020204" pitchFamily="34" charset="0"/>
                        </a:rPr>
                        <a:t>SPIR-V 1.X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LLVM Interaction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Uses LLVM 3.2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Uses LLVM 3.4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100% Khronos defined</a:t>
                      </a:r>
                      <a:b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Round-trip lossless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conversion</a:t>
                      </a:r>
                      <a:endParaRPr lang="en-US" sz="1200" b="1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 Constructs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Metadata/Intrinsics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Metadata/Intrinsics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Graphics Constructs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Supported </a:t>
                      </a:r>
                      <a:b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 Sets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OpenCL C 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C 1.2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C 2.0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C 1.2 / 2.X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C++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GLSL</a:t>
                      </a:r>
                    </a:p>
                    <a:p>
                      <a:pPr algn="ctr"/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HLSL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Ingestion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OpenCL 1.2</a:t>
                      </a:r>
                      <a:r>
                        <a:rPr lang="en-US" sz="1200" b="1" kern="1200" baseline="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Extension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OpenCL 2.0</a:t>
                      </a:r>
                      <a:r>
                        <a:rPr lang="en-US" sz="1200" b="1" kern="1200" baseline="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Extension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OpenCL 2.1/2.2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Graphics API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Ingestion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Vulkan</a:t>
                      </a:r>
                      <a:r>
                        <a:rPr lang="en-US" sz="1200" b="1" kern="1200" baseline="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and OpenGL 4.6 </a:t>
                      </a:r>
                      <a:r>
                        <a:rPr lang="en-US" sz="1200" b="1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871854"/>
            <a:ext cx="936203" cy="468102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64BA1-2C5A-4150-B4A9-B3FD419C67DC}"/>
              </a:ext>
            </a:extLst>
          </p:cNvPr>
          <p:cNvSpPr txBox="1"/>
          <p:nvPr/>
        </p:nvSpPr>
        <p:spPr bwMode="auto">
          <a:xfrm>
            <a:off x="5899730" y="5346701"/>
            <a:ext cx="2285999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defines supported subsets for each ‘host’ API through ‘environment specs’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FFCF12-A978-B34D-9CD1-3C1EF1C78F1B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5D67E5-7DCD-D945-928F-DCF3F6AFA5EF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9" name="Picture 8" descr="Khronos_500px_Nov14.png">
              <a:extLst>
                <a:ext uri="{FF2B5EF4-FFF2-40B4-BE49-F238E27FC236}">
                  <a16:creationId xmlns:a16="http://schemas.microsoft.com/office/drawing/2014/main" id="{A148EE3A-055B-D94B-B133-9DA9FA2D0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9C68D9-C7BE-3247-86A6-210219AB60D7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C265-ED54-5A4A-8C97-2795D096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319224"/>
      </p:ext>
    </p:extLst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for Both SPIR-V and LLVM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62880" y="1600200"/>
            <a:ext cx="8229600" cy="4525963"/>
          </a:xfrm>
        </p:spPr>
        <p:txBody>
          <a:bodyPr/>
          <a:lstStyle/>
          <a:p>
            <a:r>
              <a:rPr lang="en-US" sz="1500" dirty="0"/>
              <a:t>LLVM is an open source SDK, not a formally defined standard</a:t>
            </a:r>
          </a:p>
          <a:p>
            <a:pPr lvl="1"/>
            <a:r>
              <a:rPr lang="en-US" sz="1500" dirty="0"/>
              <a:t>Khronos moved away from trying to use LLVM IR as a standard</a:t>
            </a:r>
          </a:p>
          <a:p>
            <a:pPr lvl="1"/>
            <a:r>
              <a:rPr lang="en-US" sz="1500" dirty="0"/>
              <a:t>Issues with versioning, metadata, etc.</a:t>
            </a:r>
          </a:p>
          <a:p>
            <a:r>
              <a:rPr lang="en-US" sz="1500" dirty="0"/>
              <a:t>But LLVM is a treasure chest of useful transforms</a:t>
            </a:r>
          </a:p>
          <a:p>
            <a:pPr lvl="1"/>
            <a:r>
              <a:rPr lang="en-US" sz="1500" dirty="0"/>
              <a:t>SPIR-V tools can use encapsulation and use LLVM to do useful SPIR-V transforms</a:t>
            </a:r>
          </a:p>
          <a:p>
            <a:r>
              <a:rPr lang="en-US" sz="1500" dirty="0"/>
              <a:t>SPIR-V tools can all use different rules – and there will be lots of these</a:t>
            </a:r>
          </a:p>
          <a:p>
            <a:pPr lvl="1"/>
            <a:r>
              <a:rPr lang="en-US" sz="1500" dirty="0"/>
              <a:t>May be lossy and only support SPIR-V subsets</a:t>
            </a:r>
          </a:p>
          <a:p>
            <a:pPr lvl="1"/>
            <a:r>
              <a:rPr lang="en-US" sz="1500" dirty="0"/>
              <a:t>Internal form is not standardized</a:t>
            </a:r>
          </a:p>
          <a:p>
            <a:pPr lvl="1"/>
            <a:r>
              <a:rPr lang="en-US" sz="1500" dirty="0"/>
              <a:t>May hide LLVM version, metadata</a:t>
            </a:r>
          </a:p>
          <a:p>
            <a:pPr lvl="1"/>
            <a:endParaRPr lang="en-US" sz="150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5013796" y="4204067"/>
            <a:ext cx="1200971" cy="1323632"/>
          </a:xfrm>
          <a:prstGeom prst="rect">
            <a:avLst/>
          </a:prstGeom>
          <a:solidFill>
            <a:srgbClr val="EAEAFA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endParaRPr lang="en-US" sz="2667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2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</a:t>
            </a:r>
          </a:p>
          <a:p>
            <a:pPr algn="ctr"/>
            <a:endParaRPr lang="en-US" sz="2667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792439" y="4381786"/>
            <a:ext cx="2046628" cy="9642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‘Rendezvous’ format for interchange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Native expression of graphics and parallel functionality for Khronos APIs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6431091" y="4584913"/>
            <a:ext cx="1442909" cy="733599"/>
          </a:xfrm>
          <a:prstGeom prst="rect">
            <a:avLst/>
          </a:prstGeom>
          <a:solidFill>
            <a:srgbClr val="FFEFEF"/>
          </a:solidFill>
          <a:ln w="31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Tool-encapsulated</a:t>
            </a:r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LLVM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599257" y="3882452"/>
            <a:ext cx="479618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HLSL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943061" y="3702808"/>
            <a:ext cx="478016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GLSL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5464655" y="3702808"/>
            <a:ext cx="764953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952751" y="3882452"/>
            <a:ext cx="915636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C++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791348" y="4305617"/>
            <a:ext cx="1225653" cy="111812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Transform </a:t>
            </a:r>
            <a:b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Compression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Optimization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- Stripping</a:t>
            </a:r>
          </a:p>
          <a:p>
            <a:pPr marL="142869" indent="-142869" algn="ctr">
              <a:buFontTx/>
              <a:buChar char="-"/>
            </a:pPr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Linker/Merger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5273481" y="5641009"/>
            <a:ext cx="681597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Driver</a:t>
            </a:r>
          </a:p>
        </p:txBody>
      </p:sp>
      <p:cxnSp>
        <p:nvCxnSpPr>
          <p:cNvPr id="19" name="Straight Arrow Connector 18"/>
          <p:cNvCxnSpPr>
            <a:cxnSpLocks/>
            <a:stCxn id="12" idx="2"/>
          </p:cNvCxnSpPr>
          <p:nvPr/>
        </p:nvCxnSpPr>
        <p:spPr bwMode="auto">
          <a:xfrm flipH="1">
            <a:off x="5724128" y="4128673"/>
            <a:ext cx="686441" cy="75394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1" idx="2"/>
            <a:endCxn id="3" idx="0"/>
          </p:cNvCxnSpPr>
          <p:nvPr/>
        </p:nvCxnSpPr>
        <p:spPr bwMode="auto">
          <a:xfrm flipH="1">
            <a:off x="5614282" y="3949029"/>
            <a:ext cx="232850" cy="255038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10" idx="2"/>
            <a:endCxn id="3" idx="0"/>
          </p:cNvCxnSpPr>
          <p:nvPr/>
        </p:nvCxnSpPr>
        <p:spPr bwMode="auto">
          <a:xfrm>
            <a:off x="5182069" y="3949029"/>
            <a:ext cx="432213" cy="255038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cxnSpLocks/>
            <a:stCxn id="9" idx="2"/>
          </p:cNvCxnSpPr>
          <p:nvPr/>
        </p:nvCxnSpPr>
        <p:spPr bwMode="auto">
          <a:xfrm>
            <a:off x="4839066" y="4128673"/>
            <a:ext cx="669038" cy="75394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3" idx="2"/>
            <a:endCxn id="14" idx="0"/>
          </p:cNvCxnSpPr>
          <p:nvPr/>
        </p:nvCxnSpPr>
        <p:spPr bwMode="auto">
          <a:xfrm flipH="1">
            <a:off x="5614280" y="5527699"/>
            <a:ext cx="2" cy="11331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endCxn id="5" idx="0"/>
          </p:cNvCxnSpPr>
          <p:nvPr/>
        </p:nvCxnSpPr>
        <p:spPr bwMode="auto">
          <a:xfrm>
            <a:off x="6199511" y="4332268"/>
            <a:ext cx="953035" cy="252645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endCxn id="5" idx="2"/>
          </p:cNvCxnSpPr>
          <p:nvPr/>
        </p:nvCxnSpPr>
        <p:spPr bwMode="auto">
          <a:xfrm flipV="1">
            <a:off x="6199511" y="5318512"/>
            <a:ext cx="953035" cy="56416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pic>
        <p:nvPicPr>
          <p:cNvPr id="1026" name="Picture 2" descr="http://llvm.org/img/DragonFu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409" y="3918692"/>
            <a:ext cx="736182" cy="7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36" y="5391874"/>
            <a:ext cx="831934" cy="41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978F3D0-7487-9D43-BDAB-4C8A643E6918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1D0E58-5A4A-4341-9AB2-2500F9543CD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6" name="Picture 25" descr="Khronos_500px_Nov14.png">
              <a:extLst>
                <a:ext uri="{FF2B5EF4-FFF2-40B4-BE49-F238E27FC236}">
                  <a16:creationId xmlns:a16="http://schemas.microsoft.com/office/drawing/2014/main" id="{E0E9036B-8383-EC48-BF23-DFE1EE11F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A51315-4986-BB43-816A-56F199C0ACC5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8F6D0-52B7-914B-B694-F496BAF0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298269"/>
      </p:ext>
    </p:extLst>
  </p:cSld>
  <p:clrMapOvr>
    <a:masterClrMapping/>
  </p:clrMapOvr>
  <p:transition spd="slow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>
            <a:extLst>
              <a:ext uri="{FF2B5EF4-FFF2-40B4-BE49-F238E27FC236}">
                <a16:creationId xmlns:a16="http://schemas.microsoft.com/office/drawing/2014/main" id="{184B8D2E-4DC2-4471-8661-86798A7875A4}"/>
              </a:ext>
            </a:extLst>
          </p:cNvPr>
          <p:cNvSpPr/>
          <p:nvPr/>
        </p:nvSpPr>
        <p:spPr bwMode="auto">
          <a:xfrm flipV="1">
            <a:off x="4445000" y="4321659"/>
            <a:ext cx="762000" cy="1217923"/>
          </a:xfrm>
          <a:prstGeom prst="downArrow">
            <a:avLst/>
          </a:prstGeom>
          <a:solidFill>
            <a:srgbClr val="FFB7B7"/>
          </a:solidFill>
          <a:ln w="25400" cap="flat" cmpd="sng" algn="ctr">
            <a:noFill/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4" name="Shape 314"/>
          <p:cNvSpPr/>
          <p:nvPr/>
        </p:nvSpPr>
        <p:spPr>
          <a:xfrm>
            <a:off x="698490" y="1016010"/>
            <a:ext cx="8381340" cy="52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425" tIns="36725" rIns="73425" bIns="36725" anchor="ctr" anchorCtr="0">
            <a:noAutofit/>
          </a:bodyPr>
          <a:lstStyle/>
          <a:p>
            <a:endParaRPr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DE033-40E8-4A33-8765-0609A2D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Trebuchet MS"/>
              </a:rPr>
              <a:t>New OpenCL Tooling Ecosystem Subgroup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7C2F4-B0BF-45EB-A886-7A53F562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290965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Coordinating collaborative opportunities between SPIR-V and LLVM ecosystems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Encouraging joint development of new features and tooling integration</a:t>
            </a:r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New common SPIRV&lt;-&gt;LLVM translator repo w/o using LLVM tree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Extending SPIRV&lt;-&gt;LLVM translation for OpenCL, and for Vulkan over time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ym typeface="Trebuchet MS"/>
                <a:hlinkClick r:id="rId3"/>
              </a:rPr>
              <a:t>https://github.com/KhronosGroup/SPIRV-LLVM-Translator</a:t>
            </a:r>
            <a:endParaRPr lang="en-US" sz="2900" dirty="0">
              <a:sym typeface="Trebuchet MS"/>
            </a:endParaRPr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Support SPIR-V as supported Clang Backend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Upstream</a:t>
            </a:r>
            <a:r>
              <a:rPr lang="en-US" dirty="0">
                <a:sym typeface="Trebuchet MS"/>
              </a:rPr>
              <a:t> SPIR-V translation to Clang/LLVM &amp; adding target triple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Define set of use cases for OpenCL in Clang (build, link, create libs)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Leverage and re-use SPIR-V linker/opt/validator Tools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ym typeface="Trebuchet MS"/>
              </a:rPr>
              <a:t>Improving documentation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Trebuchet MS"/>
              </a:rPr>
              <a:t>SPIR-V friendly format of LLVM 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48E9C-02DA-4CE5-BADD-E8C3DC59951D}"/>
              </a:ext>
            </a:extLst>
          </p:cNvPr>
          <p:cNvSpPr txBox="1"/>
          <p:nvPr/>
        </p:nvSpPr>
        <p:spPr bwMode="auto">
          <a:xfrm>
            <a:off x="4900695" y="5334328"/>
            <a:ext cx="2013242" cy="297454"/>
          </a:xfrm>
          <a:prstGeom prst="rect">
            <a:avLst/>
          </a:prstGeom>
          <a:solidFill>
            <a:srgbClr val="FFEFEF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Specifications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C8390-0B50-45E5-904B-59F041EF546A}"/>
              </a:ext>
            </a:extLst>
          </p:cNvPr>
          <p:cNvSpPr txBox="1"/>
          <p:nvPr/>
        </p:nvSpPr>
        <p:spPr bwMode="auto">
          <a:xfrm>
            <a:off x="4900695" y="4953219"/>
            <a:ext cx="2013242" cy="297454"/>
          </a:xfrm>
          <a:prstGeom prst="rect">
            <a:avLst/>
          </a:prstGeom>
          <a:solidFill>
            <a:srgbClr val="EAEAFA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Conformance Tests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EF44B-4195-4767-9E38-31E49AC31551}"/>
              </a:ext>
            </a:extLst>
          </p:cNvPr>
          <p:cNvSpPr txBox="1"/>
          <p:nvPr/>
        </p:nvSpPr>
        <p:spPr bwMode="auto">
          <a:xfrm>
            <a:off x="4900695" y="4572109"/>
            <a:ext cx="2013243" cy="297454"/>
          </a:xfrm>
          <a:prstGeom prst="rect">
            <a:avLst/>
          </a:prstGeom>
          <a:solidFill>
            <a:srgbClr val="EFFFEF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859EB-4206-4F6E-87D2-26A535297E3C}"/>
              </a:ext>
            </a:extLst>
          </p:cNvPr>
          <p:cNvSpPr txBox="1"/>
          <p:nvPr/>
        </p:nvSpPr>
        <p:spPr bwMode="auto">
          <a:xfrm>
            <a:off x="4896911" y="4191000"/>
            <a:ext cx="2020811" cy="297454"/>
          </a:xfrm>
          <a:prstGeom prst="rect">
            <a:avLst/>
          </a:prstGeom>
          <a:solidFill>
            <a:srgbClr val="FEF1D2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Examples and Tutorials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619FA-051E-4468-9AA7-EE6FFBE0B9F3}"/>
              </a:ext>
            </a:extLst>
          </p:cNvPr>
          <p:cNvSpPr txBox="1"/>
          <p:nvPr/>
        </p:nvSpPr>
        <p:spPr bwMode="auto">
          <a:xfrm>
            <a:off x="6998506" y="5360597"/>
            <a:ext cx="1301959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possible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E8C0F-2558-40CE-9979-E9079636B5A9}"/>
              </a:ext>
            </a:extLst>
          </p:cNvPr>
          <p:cNvSpPr txBox="1"/>
          <p:nvPr/>
        </p:nvSpPr>
        <p:spPr bwMode="auto">
          <a:xfrm>
            <a:off x="6998506" y="4977343"/>
            <a:ext cx="1277914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reliable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2A635-A4A1-45BF-A672-A8779D031F92}"/>
              </a:ext>
            </a:extLst>
          </p:cNvPr>
          <p:cNvSpPr txBox="1"/>
          <p:nvPr/>
        </p:nvSpPr>
        <p:spPr bwMode="auto">
          <a:xfrm>
            <a:off x="6998506" y="4594091"/>
            <a:ext cx="1189749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usable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99B44-42F2-45C2-89EF-EF12DB84623B}"/>
              </a:ext>
            </a:extLst>
          </p:cNvPr>
          <p:cNvSpPr txBox="1"/>
          <p:nvPr/>
        </p:nvSpPr>
        <p:spPr bwMode="auto">
          <a:xfrm>
            <a:off x="6998506" y="4210838"/>
            <a:ext cx="1685077" cy="27193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Make it approachable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CF7F3-8C57-45E3-AA5F-96DB3BA0BCC5}"/>
              </a:ext>
            </a:extLst>
          </p:cNvPr>
          <p:cNvSpPr txBox="1"/>
          <p:nvPr/>
        </p:nvSpPr>
        <p:spPr bwMode="auto">
          <a:xfrm>
            <a:off x="1529150" y="4673978"/>
            <a:ext cx="2947153" cy="70769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Khronos increasing efforts around developing, coordinating and releasing open source tooling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AAA041-3F4B-4366-88F9-5B348F76907A}"/>
              </a:ext>
            </a:extLst>
          </p:cNvPr>
          <p:cNvSpPr/>
          <p:nvPr/>
        </p:nvSpPr>
        <p:spPr bwMode="auto">
          <a:xfrm>
            <a:off x="4826000" y="4508501"/>
            <a:ext cx="2172506" cy="39399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968B0D-D1EB-3C49-88F3-86AB5A1AAF6E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D97F9A-DC45-B448-8A7E-21B674D73FA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73A0CB10-61BB-B742-8599-A40CD1023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4C8FD3C-A94E-3C4F-9D6D-7EF0055A35D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E2964-4197-1F47-86F8-74E07A4F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075589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D8C76C9A-84C4-384F-B025-349A241E1490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9E69171-D893-7F47-8843-4B3B3773F4F9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1" name="Picture 60" descr="Khronos_500px_Nov14.png">
              <a:extLst>
                <a:ext uri="{FF2B5EF4-FFF2-40B4-BE49-F238E27FC236}">
                  <a16:creationId xmlns:a16="http://schemas.microsoft.com/office/drawing/2014/main" id="{97CFB996-34BF-4040-8402-AC3B533A4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443" name="Shape 443"/>
          <p:cNvSpPr/>
          <p:nvPr/>
        </p:nvSpPr>
        <p:spPr>
          <a:xfrm>
            <a:off x="6212866" y="4508501"/>
            <a:ext cx="2752614" cy="122177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4" name="Shape 44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SPIR-V Ecosystem</a:t>
            </a:r>
            <a:endParaRPr lang="en-US" dirty="0"/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2996" y="2617072"/>
            <a:ext cx="1071774" cy="231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/>
          <p:nvPr/>
        </p:nvSpPr>
        <p:spPr>
          <a:xfrm>
            <a:off x="6662009" y="3635027"/>
            <a:ext cx="564632" cy="280098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LLVM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3540757" y="1636332"/>
            <a:ext cx="1521968" cy="381622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Third party kernel and shader languages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6506343" y="1322924"/>
            <a:ext cx="2229689" cy="864073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Khronos defined cross-API IR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Native graphics and parallel compute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Easily parsed/extended 32-bit stream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70C0"/>
              </a:buClr>
              <a:buSzPts val="800"/>
              <a:buFont typeface="Arial"/>
              <a:buChar char="•"/>
              <a:defRPr/>
            </a:pPr>
            <a:r>
              <a:rPr lang="en" sz="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object/control flow retained for effective code generation/translation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49" name="Shape 449"/>
          <p:cNvCxnSpPr>
            <a:stCxn id="445" idx="2"/>
            <a:endCxn id="450" idx="0"/>
          </p:cNvCxnSpPr>
          <p:nvPr/>
        </p:nvCxnSpPr>
        <p:spPr>
          <a:xfrm flipH="1">
            <a:off x="4203783" y="4933082"/>
            <a:ext cx="815100" cy="368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1" name="Shape 451"/>
          <p:cNvCxnSpPr>
            <a:stCxn id="445" idx="2"/>
          </p:cNvCxnSpPr>
          <p:nvPr/>
        </p:nvCxnSpPr>
        <p:spPr>
          <a:xfrm>
            <a:off x="5018883" y="4933082"/>
            <a:ext cx="0" cy="4263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Shape 452"/>
          <p:cNvCxnSpPr>
            <a:stCxn id="445" idx="2"/>
            <a:endCxn id="453" idx="0"/>
          </p:cNvCxnSpPr>
          <p:nvPr/>
        </p:nvCxnSpPr>
        <p:spPr>
          <a:xfrm>
            <a:off x="5018883" y="4933082"/>
            <a:ext cx="1022400" cy="3843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Shape 454"/>
          <p:cNvCxnSpPr>
            <a:stCxn id="455" idx="2"/>
            <a:endCxn id="445" idx="0"/>
          </p:cNvCxnSpPr>
          <p:nvPr/>
        </p:nvCxnSpPr>
        <p:spPr>
          <a:xfrm flipH="1">
            <a:off x="5018780" y="1994598"/>
            <a:ext cx="467400" cy="6225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6" name="Shape 456"/>
          <p:cNvCxnSpPr>
            <a:stCxn id="447" idx="2"/>
            <a:endCxn id="445" idx="0"/>
          </p:cNvCxnSpPr>
          <p:nvPr/>
        </p:nvCxnSpPr>
        <p:spPr>
          <a:xfrm>
            <a:off x="4301742" y="2017953"/>
            <a:ext cx="717000" cy="5991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7" name="Shape 457"/>
          <p:cNvCxnSpPr>
            <a:stCxn id="458" idx="2"/>
            <a:endCxn id="446" idx="0"/>
          </p:cNvCxnSpPr>
          <p:nvPr/>
        </p:nvCxnSpPr>
        <p:spPr>
          <a:xfrm>
            <a:off x="6091686" y="2798378"/>
            <a:ext cx="852600" cy="836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9" name="Shape 459"/>
          <p:cNvCxnSpPr>
            <a:stCxn id="460" idx="2"/>
            <a:endCxn id="446" idx="0"/>
          </p:cNvCxnSpPr>
          <p:nvPr/>
        </p:nvCxnSpPr>
        <p:spPr>
          <a:xfrm flipH="1">
            <a:off x="6944340" y="2796128"/>
            <a:ext cx="246300" cy="8388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Shape 461"/>
          <p:cNvCxnSpPr>
            <a:stCxn id="455" idx="2"/>
            <a:endCxn id="445" idx="0"/>
          </p:cNvCxnSpPr>
          <p:nvPr/>
        </p:nvCxnSpPr>
        <p:spPr>
          <a:xfrm flipH="1">
            <a:off x="5018780" y="1994598"/>
            <a:ext cx="467400" cy="6225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0" name="Shape 460"/>
          <p:cNvSpPr txBox="1"/>
          <p:nvPr/>
        </p:nvSpPr>
        <p:spPr>
          <a:xfrm>
            <a:off x="6628590" y="2382728"/>
            <a:ext cx="11241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C++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5629836" y="2384978"/>
            <a:ext cx="9237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C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3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5140066" y="1714500"/>
            <a:ext cx="692231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glslang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633494" y="1587500"/>
            <a:ext cx="1521843" cy="381622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tools and translators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63" name="Shape 463"/>
          <p:cNvCxnSpPr>
            <a:stCxn id="446" idx="1"/>
            <a:endCxn id="445" idx="3"/>
          </p:cNvCxnSpPr>
          <p:nvPr/>
        </p:nvCxnSpPr>
        <p:spPr>
          <a:xfrm rot="10800000">
            <a:off x="5554709" y="3775077"/>
            <a:ext cx="1107300" cy="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50" name="Shape 4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3486" y="5301711"/>
            <a:ext cx="440804" cy="4408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3090911" y="5301712"/>
            <a:ext cx="858860" cy="38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IHV Driver Runtimes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2796700" y="4571378"/>
            <a:ext cx="1360292" cy="381622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Additional </a:t>
            </a:r>
            <a:b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Intermediate Forms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66" name="Shape 466"/>
          <p:cNvCxnSpPr>
            <a:stCxn id="465" idx="3"/>
            <a:endCxn id="445" idx="1"/>
          </p:cNvCxnSpPr>
          <p:nvPr/>
        </p:nvCxnSpPr>
        <p:spPr>
          <a:xfrm rot="10800000" flipH="1">
            <a:off x="4156992" y="3775189"/>
            <a:ext cx="326100" cy="987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67" name="Shape 467"/>
          <p:cNvSpPr txBox="1"/>
          <p:nvPr/>
        </p:nvSpPr>
        <p:spPr>
          <a:xfrm>
            <a:off x="2728076" y="3664332"/>
            <a:ext cx="1428917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Validator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2259839" y="3210810"/>
            <a:ext cx="1897154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(Dis)Assembler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9941" y="946377"/>
            <a:ext cx="903194" cy="4515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5629823" y="3886408"/>
            <a:ext cx="957135" cy="45781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LLVM to SPIR-V Bi-directional Translator</a:t>
            </a:r>
            <a:r>
              <a:rPr lang="en-US" sz="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71" name="Shape 471"/>
          <p:cNvCxnSpPr>
            <a:stCxn id="467" idx="3"/>
            <a:endCxn id="445" idx="1"/>
          </p:cNvCxnSpPr>
          <p:nvPr/>
        </p:nvCxnSpPr>
        <p:spPr>
          <a:xfrm rot="10800000" flipH="1">
            <a:off x="4156992" y="3774982"/>
            <a:ext cx="326100" cy="294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472" name="Shape 472"/>
          <p:cNvCxnSpPr>
            <a:stCxn id="468" idx="3"/>
            <a:endCxn id="445" idx="1"/>
          </p:cNvCxnSpPr>
          <p:nvPr/>
        </p:nvCxnSpPr>
        <p:spPr>
          <a:xfrm>
            <a:off x="4156993" y="3350859"/>
            <a:ext cx="326100" cy="4242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73" name="Shape 473"/>
          <p:cNvSpPr/>
          <p:nvPr/>
        </p:nvSpPr>
        <p:spPr>
          <a:xfrm>
            <a:off x="542381" y="1962250"/>
            <a:ext cx="25485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800" u="sng">
                <a:solidFill>
                  <a:srgbClr val="2D2DB9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https://github.com/KhronosGroup/SPIRV-Tools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53" name="Shape 4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64117" y="5317257"/>
            <a:ext cx="954587" cy="39774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4960231" y="1264775"/>
            <a:ext cx="61090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5630166" y="1264775"/>
            <a:ext cx="61090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76" name="Shape 476"/>
          <p:cNvCxnSpPr>
            <a:stCxn id="474" idx="2"/>
            <a:endCxn id="455" idx="0"/>
          </p:cNvCxnSpPr>
          <p:nvPr/>
        </p:nvCxnSpPr>
        <p:spPr>
          <a:xfrm>
            <a:off x="5265682" y="1519438"/>
            <a:ext cx="220500" cy="195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7" name="Shape 477"/>
          <p:cNvCxnSpPr>
            <a:stCxn id="475" idx="2"/>
            <a:endCxn id="455" idx="0"/>
          </p:cNvCxnSpPr>
          <p:nvPr/>
        </p:nvCxnSpPr>
        <p:spPr>
          <a:xfrm flipH="1">
            <a:off x="5486217" y="1519438"/>
            <a:ext cx="449400" cy="1950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8" name="Shape 478"/>
          <p:cNvSpPr txBox="1"/>
          <p:nvPr/>
        </p:nvSpPr>
        <p:spPr>
          <a:xfrm>
            <a:off x="6636274" y="3972940"/>
            <a:ext cx="1669800" cy="66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Khronos liaising with Clang/LLVM Community</a:t>
            </a:r>
            <a:b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E.g. discussing SPIR-V as </a:t>
            </a:r>
            <a:b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supported Clang target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3050413" y="2686379"/>
            <a:ext cx="1077432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SPIRV-Cross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0" name="Shape 480"/>
          <p:cNvCxnSpPr>
            <a:stCxn id="479" idx="3"/>
            <a:endCxn id="445" idx="1"/>
          </p:cNvCxnSpPr>
          <p:nvPr/>
        </p:nvCxnSpPr>
        <p:spPr>
          <a:xfrm>
            <a:off x="4127844" y="2826428"/>
            <a:ext cx="355200" cy="948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81" name="Shape 481"/>
          <p:cNvSpPr txBox="1"/>
          <p:nvPr/>
        </p:nvSpPr>
        <p:spPr>
          <a:xfrm>
            <a:off x="2107627" y="2881400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2107194" y="2542529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HLSL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2107194" y="2222500"/>
            <a:ext cx="689074" cy="254663"/>
          </a:xfrm>
          <a:prstGeom prst="rect">
            <a:avLst/>
          </a:prstGeom>
          <a:solidFill>
            <a:srgbClr val="D0D0F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MSL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4" name="Shape 484"/>
          <p:cNvCxnSpPr>
            <a:stCxn id="479" idx="1"/>
            <a:endCxn id="481" idx="3"/>
          </p:cNvCxnSpPr>
          <p:nvPr/>
        </p:nvCxnSpPr>
        <p:spPr>
          <a:xfrm flipH="1">
            <a:off x="2796613" y="2826428"/>
            <a:ext cx="253800" cy="1824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5" name="Shape 485"/>
          <p:cNvCxnSpPr>
            <a:stCxn id="479" idx="1"/>
            <a:endCxn id="483" idx="3"/>
          </p:cNvCxnSpPr>
          <p:nvPr/>
        </p:nvCxnSpPr>
        <p:spPr>
          <a:xfrm rot="10800000">
            <a:off x="2796313" y="2349728"/>
            <a:ext cx="254100" cy="476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6" name="Shape 486"/>
          <p:cNvCxnSpPr>
            <a:stCxn id="479" idx="1"/>
            <a:endCxn id="482" idx="3"/>
          </p:cNvCxnSpPr>
          <p:nvPr/>
        </p:nvCxnSpPr>
        <p:spPr>
          <a:xfrm rot="10800000">
            <a:off x="2796313" y="2669828"/>
            <a:ext cx="254100" cy="156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Shape 487"/>
          <p:cNvSpPr txBox="1"/>
          <p:nvPr/>
        </p:nvSpPr>
        <p:spPr>
          <a:xfrm>
            <a:off x="2029397" y="4117855"/>
            <a:ext cx="2138567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SPIRV-opt | SPIRV-remap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88" name="Shape 488"/>
          <p:cNvCxnSpPr>
            <a:stCxn id="487" idx="3"/>
            <a:endCxn id="445" idx="1"/>
          </p:cNvCxnSpPr>
          <p:nvPr/>
        </p:nvCxnSpPr>
        <p:spPr>
          <a:xfrm rot="10800000" flipH="1">
            <a:off x="4167964" y="3775204"/>
            <a:ext cx="315000" cy="4827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489" name="Shape 489"/>
          <p:cNvSpPr/>
          <p:nvPr/>
        </p:nvSpPr>
        <p:spPr>
          <a:xfrm>
            <a:off x="583482" y="4512807"/>
            <a:ext cx="2047500" cy="1270200"/>
          </a:xfrm>
          <a:prstGeom prst="wedgeRectCallout">
            <a:avLst>
              <a:gd name="adj1" fmla="val 35303"/>
              <a:gd name="adj2" fmla="val -60412"/>
            </a:avLst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33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Optimizations</a:t>
            </a:r>
            <a:endParaRPr sz="15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Inlining (exhaustive)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Store/Load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Dead Code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Dead Branch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Common Uniform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Loop Unrolling and Constant Folding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marL="101596" indent="-101596" algn="ctr" defTabSz="761970" fontAlgn="base">
              <a:lnSpc>
                <a:spcPct val="99000"/>
              </a:lnSpc>
              <a:buClr>
                <a:srgbClr val="000000"/>
              </a:buClr>
              <a:buSzPts val="800"/>
              <a:buFont typeface="Arial"/>
              <a:buChar char="•"/>
              <a:defRPr/>
            </a:pPr>
            <a:r>
              <a:rPr lang="en" sz="8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Common Subexpression Elimination</a:t>
            </a:r>
            <a:endParaRPr sz="1200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7371" y="5257075"/>
            <a:ext cx="1251428" cy="48141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5924985" y="1715289"/>
            <a:ext cx="470481" cy="280098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DXC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92" name="Shape 492"/>
          <p:cNvCxnSpPr>
            <a:stCxn id="475" idx="2"/>
            <a:endCxn id="491" idx="0"/>
          </p:cNvCxnSpPr>
          <p:nvPr/>
        </p:nvCxnSpPr>
        <p:spPr>
          <a:xfrm>
            <a:off x="5935617" y="1519438"/>
            <a:ext cx="224700" cy="1959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Shape 493"/>
          <p:cNvSpPr/>
          <p:nvPr/>
        </p:nvSpPr>
        <p:spPr>
          <a:xfrm>
            <a:off x="6652341" y="4772188"/>
            <a:ext cx="1838657" cy="686099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sp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33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SPIR-V 1.3 released with Vulkan 1.1</a:t>
            </a: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-US" sz="1333" b="1" dirty="0">
                <a:solidFill>
                  <a:srgbClr val="C00000"/>
                </a:solidFill>
                <a:latin typeface="Trebuchet MS"/>
                <a:sym typeface="Trebuchet MS"/>
              </a:rPr>
              <a:t>inc. subgroups</a:t>
            </a:r>
            <a:endParaRPr sz="1167" dirty="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cxnSp>
        <p:nvCxnSpPr>
          <p:cNvPr id="494" name="Shape 494"/>
          <p:cNvCxnSpPr>
            <a:stCxn id="491" idx="2"/>
            <a:endCxn id="445" idx="0"/>
          </p:cNvCxnSpPr>
          <p:nvPr/>
        </p:nvCxnSpPr>
        <p:spPr>
          <a:xfrm flipH="1">
            <a:off x="5019024" y="1995387"/>
            <a:ext cx="1141200" cy="621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5" name="Shape 495"/>
          <p:cNvSpPr txBox="1"/>
          <p:nvPr/>
        </p:nvSpPr>
        <p:spPr>
          <a:xfrm>
            <a:off x="7827736" y="2384978"/>
            <a:ext cx="923700" cy="413400"/>
          </a:xfrm>
          <a:prstGeom prst="rect">
            <a:avLst/>
          </a:prstGeom>
          <a:solidFill>
            <a:srgbClr val="A2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SYCL</a:t>
            </a:r>
            <a:br>
              <a:rPr lang="en" sz="13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9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Front-end</a:t>
            </a:r>
            <a:endParaRPr sz="13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6" name="Shape 496"/>
          <p:cNvCxnSpPr>
            <a:endCxn id="446" idx="0"/>
          </p:cNvCxnSpPr>
          <p:nvPr/>
        </p:nvCxnSpPr>
        <p:spPr>
          <a:xfrm flipH="1">
            <a:off x="6944325" y="2797427"/>
            <a:ext cx="1328700" cy="837600"/>
          </a:xfrm>
          <a:prstGeom prst="straightConnector1">
            <a:avLst/>
          </a:prstGeom>
          <a:solidFill>
            <a:srgbClr val="E66714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7" name="Shape 497" descr="Image result for llvm 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0036" y="3273449"/>
            <a:ext cx="947257" cy="67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4641" y="4601700"/>
            <a:ext cx="564625" cy="28232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D38DD12-E3AF-42BC-A488-ABCCAC6B08F0}"/>
              </a:ext>
            </a:extLst>
          </p:cNvPr>
          <p:cNvSpPr txBox="1"/>
          <p:nvPr/>
        </p:nvSpPr>
        <p:spPr>
          <a:xfrm>
            <a:off x="8135212" y="5716655"/>
            <a:ext cx="267523" cy="1346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 defTabSz="761970">
              <a:defRPr/>
            </a:pPr>
            <a:r>
              <a:rPr lang="en-US" sz="875" kern="0" cap="none" dirty="0">
                <a:solidFill>
                  <a:srgbClr val="007450">
                    <a:lumMod val="60000"/>
                    <a:lumOff val="40000"/>
                  </a:srgbClr>
                </a:solidFill>
                <a:ea typeface="MS PGothic" pitchFamily="34" charset="-128"/>
              </a:rPr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E8826F-7E75-F240-9357-D8BA1ED8BEE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10B2CB-23C4-684B-87F0-98AFF97B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9861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E3A976D-7C34-CC4B-B2F4-0D84585A552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B19D0B-60D1-9843-B732-5F5DFBF55AA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7" name="Picture 16" descr="Khronos_500px_Nov14.png">
              <a:extLst>
                <a:ext uri="{FF2B5EF4-FFF2-40B4-BE49-F238E27FC236}">
                  <a16:creationId xmlns:a16="http://schemas.microsoft.com/office/drawing/2014/main" id="{8B97254B-C960-CF49-BB0B-DE8FC1F6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52DC0BF-BB7B-0740-811B-00B4225BCE64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32ED34-EFE4-4168-8F44-1ABEF820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OpenCL Nation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352F9-D23A-467B-BD73-77D6AE4BB526}"/>
              </a:ext>
            </a:extLst>
          </p:cNvPr>
          <p:cNvSpPr/>
          <p:nvPr/>
        </p:nvSpPr>
        <p:spPr>
          <a:xfrm>
            <a:off x="3423370" y="1934765"/>
            <a:ext cx="5461000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anose="020B0603020202020204" pitchFamily="34" charset="0"/>
              </a:rPr>
              <a:t>OpenCL is needed by the industry and widely used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Unique framework for portable heterogenous programming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Growing interest in SYCL, SPIR-V and related tools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Significant work in OpenCL 2.2 maintenance release (IWOCL 2018)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1DCBB-5648-4C7C-884F-A376CC6BDF4F}"/>
              </a:ext>
            </a:extLst>
          </p:cNvPr>
          <p:cNvSpPr/>
          <p:nvPr/>
        </p:nvSpPr>
        <p:spPr>
          <a:xfrm>
            <a:off x="444500" y="3196215"/>
            <a:ext cx="4826000" cy="836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Focus on Increasing Deployment Flexibility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Enable conformant OpenCL on more diverse processors and platforms 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Streamline delivery of OpenCL in safety critical systems</a:t>
            </a:r>
          </a:p>
          <a:p>
            <a:pPr algn="ctr"/>
            <a:r>
              <a:rPr lang="en-US" sz="1167" dirty="0">
                <a:solidFill>
                  <a:srgbClr val="006600"/>
                </a:solidFill>
                <a:latin typeface="Trebuchet MS" panose="020B0603020202020204" pitchFamily="34" charset="0"/>
              </a:rPr>
              <a:t>Enable OpenCL code to run on additional run-times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A5E00-F031-4CB3-9378-AC5089D29DAB}"/>
              </a:ext>
            </a:extLst>
          </p:cNvPr>
          <p:cNvSpPr txBox="1"/>
          <p:nvPr/>
        </p:nvSpPr>
        <p:spPr bwMode="auto">
          <a:xfrm>
            <a:off x="3588906" y="4445001"/>
            <a:ext cx="5129930" cy="83625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BUT OpenCL Faces Deployment Friction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OpenCL 1.2 remains the widely adopted baseline – slower adoption of 2.X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Vital platforms such as Android do not have official OpenCL </a:t>
            </a:r>
          </a:p>
          <a:p>
            <a:pPr algn="ctr"/>
            <a:r>
              <a:rPr lang="en-US" sz="1167" dirty="0">
                <a:solidFill>
                  <a:srgbClr val="C00000"/>
                </a:solidFill>
                <a:latin typeface="Trebuchet MS" panose="020B0603020202020204" pitchFamily="34" charset="0"/>
              </a:rPr>
              <a:t>Many embedded processors are locked out from OpenCL conformance</a:t>
            </a:r>
          </a:p>
        </p:txBody>
      </p:sp>
      <p:sp>
        <p:nvSpPr>
          <p:cNvPr id="10" name="AutoShape 2" descr="Image result for roadmap arrow">
            <a:extLst>
              <a:ext uri="{FF2B5EF4-FFF2-40B4-BE49-F238E27FC236}">
                <a16:creationId xmlns:a16="http://schemas.microsoft.com/office/drawing/2014/main" id="{FCD6C2C7-2FC7-4CB4-8748-D5F4F60A0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00" y="330200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3076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E5D1E831-A17D-4C21-9A93-3EE454E7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76368">
            <a:off x="1724670" y="1779746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AE87AD3A-50DF-43C9-8F67-5DE774F8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4387">
            <a:off x="1834295" y="3849024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png.kisspng.com/sh/08f2c1be80a422aeb7ef4fd8176b946c/L4Dxd3E5UME5OGQ2TJH1eHWye7r6kCBvb15ojeRBZT3kgsP2l71kdJp1RdN7dD3mhcP9hfQuaaN3hAl8LUXkcYq8WPU0a2U8TdYDLkG7RIO5V8QyOWY3SaI9N0e6SYm3VMcveJ9s/kisspng-curve-arrow-clip-art-curved-arrows-5aa958e3c475d8.1842274115210477798047.png">
            <a:extLst>
              <a:ext uri="{FF2B5EF4-FFF2-40B4-BE49-F238E27FC236}">
                <a16:creationId xmlns:a16="http://schemas.microsoft.com/office/drawing/2014/main" id="{0863C653-6CCD-4DAD-9A74-CB7EC43F4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0279">
            <a:off x="7442617" y="2938719"/>
            <a:ext cx="1558951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OpenCL_Logo_RGB.jpg">
            <a:extLst>
              <a:ext uri="{FF2B5EF4-FFF2-40B4-BE49-F238E27FC236}">
                <a16:creationId xmlns:a16="http://schemas.microsoft.com/office/drawing/2014/main" id="{EC775CFC-D5FE-49DD-BA18-674072EC9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92" y="3113990"/>
            <a:ext cx="849208" cy="90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45CD7B5-3A35-438C-B665-5834C0D2F8DF}"/>
              </a:ext>
            </a:extLst>
          </p:cNvPr>
          <p:cNvSpPr/>
          <p:nvPr/>
        </p:nvSpPr>
        <p:spPr bwMode="auto">
          <a:xfrm>
            <a:off x="287580" y="2926061"/>
            <a:ext cx="5086917" cy="13970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ABB8F-105C-D348-8BF2-15F4CCE3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88119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175000" y="1203529"/>
            <a:ext cx="5842000" cy="2197981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4DEA83-5564-CD4D-8BD7-A7BCEE0CBF7A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2305AE-A1F4-154A-BF30-975421FE7345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F1D75DEB-951D-5A43-A088-8278EE293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DEBE2F3-DC19-8942-ADBD-0B31FA547651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DA109-AA68-CB47-A421-7906ECD5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95378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" grpId="0"/>
      <p:bldP spid="5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SYCL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Single-source heterogeneous programming using STANDARD C++</a:t>
            </a:r>
          </a:p>
          <a:p>
            <a:pPr lvl="1"/>
            <a:r>
              <a:rPr lang="en-US" dirty="0"/>
              <a:t>Use C++ templates and lambda functions for host &amp; device code</a:t>
            </a:r>
          </a:p>
          <a:p>
            <a:pPr lvl="1"/>
            <a:r>
              <a:rPr lang="en-US" dirty="0"/>
              <a:t>Layered over OpenCL</a:t>
            </a:r>
          </a:p>
          <a:p>
            <a:pPr lvl="0"/>
            <a:r>
              <a:rPr lang="en-US" dirty="0">
                <a:sym typeface="Trebuchet MS"/>
              </a:rPr>
              <a:t>Fast and powerful path for bring C++ apps and libraries to OpenCL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C++ Kernel Fusion - better performance on complex software than hand-coding</a:t>
            </a:r>
            <a:endParaRPr lang="en-US" dirty="0"/>
          </a:p>
          <a:p>
            <a:pPr lvl="1"/>
            <a:r>
              <a:rPr lang="en-US" dirty="0">
                <a:sym typeface="Trebuchet MS"/>
              </a:rPr>
              <a:t>SYCLBLAS, SYCL Eigen, SYCL TensorFlow, SYCL DNN, SYCL GTX, </a:t>
            </a:r>
            <a:r>
              <a:rPr lang="en-US" dirty="0" err="1"/>
              <a:t>VisionCpp</a:t>
            </a:r>
            <a:endParaRPr lang="en-US" dirty="0"/>
          </a:p>
          <a:p>
            <a:r>
              <a:rPr lang="en-US" dirty="0"/>
              <a:t>Close cooperation with ISO C++</a:t>
            </a:r>
          </a:p>
          <a:p>
            <a:pPr lvl="1"/>
            <a:r>
              <a:rPr lang="en-US" dirty="0"/>
              <a:t>C++17 Parallel STL hosted by Khronos</a:t>
            </a:r>
          </a:p>
          <a:p>
            <a:pPr lvl="1"/>
            <a:r>
              <a:rPr lang="en-US" dirty="0"/>
              <a:t>C++20 Parallel STL with Ranges </a:t>
            </a:r>
          </a:p>
          <a:p>
            <a:pPr lvl="0"/>
            <a:r>
              <a:rPr lang="en-US" dirty="0"/>
              <a:t>Implementations</a:t>
            </a:r>
          </a:p>
          <a:p>
            <a:pPr lvl="1"/>
            <a:r>
              <a:rPr lang="en-US" dirty="0">
                <a:sym typeface="Trebuchet MS"/>
              </a:rPr>
              <a:t>triSYCL, ComputeCpp, ComputeCpp SDK …</a:t>
            </a:r>
            <a:endParaRPr lang="en-US" dirty="0"/>
          </a:p>
          <a:p>
            <a:r>
              <a:rPr lang="en-GB" dirty="0"/>
              <a:t>More information at </a:t>
            </a:r>
            <a:r>
              <a:rPr lang="en-GB" dirty="0">
                <a:hlinkClick r:id="rId2"/>
              </a:rPr>
              <a:t>http://sycl.tech</a:t>
            </a:r>
            <a:endParaRPr lang="en-US" dirty="0"/>
          </a:p>
        </p:txBody>
      </p:sp>
      <p:pic>
        <p:nvPicPr>
          <p:cNvPr id="6146" name="Picture 2" descr="https://www.khronos.org/assets/uploads/apis/2015-sycl-pag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87" y="4242348"/>
            <a:ext cx="3027636" cy="16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02" y="5157192"/>
            <a:ext cx="333381" cy="35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Shape 322">
            <a:extLst>
              <a:ext uri="{FF2B5EF4-FFF2-40B4-BE49-F238E27FC236}">
                <a16:creationId xmlns:a16="http://schemas.microsoft.com/office/drawing/2014/main" id="{E3F8A779-FC68-49D1-BC8C-1CCDB60D8B8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9678" y="5608372"/>
            <a:ext cx="1724100" cy="78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89B3CD-42F9-004D-911A-A547F64D714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3A7BAD-3D96-D443-9CC8-94D26E057C6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2" name="Picture 11" descr="Khronos_500px_Nov14.png">
              <a:extLst>
                <a:ext uri="{FF2B5EF4-FFF2-40B4-BE49-F238E27FC236}">
                  <a16:creationId xmlns:a16="http://schemas.microsoft.com/office/drawing/2014/main" id="{49954225-DA84-B843-8BD6-EBCC5DEFB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CE03FB3-C90B-BC49-908D-895022CFF76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20" y="4667077"/>
            <a:ext cx="612787" cy="278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1855D-BF51-2748-8D8B-F6F98848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825338"/>
      </p:ext>
    </p:extLst>
  </p:cSld>
  <p:clrMapOvr>
    <a:masterClrMapping/>
  </p:clrMapOvr>
  <p:transition spd="slow"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SYCL Roadmap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8CCB61-1006-43A6-AB8A-41F033B6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</p:spPr>
        <p:txBody>
          <a:bodyPr/>
          <a:lstStyle/>
          <a:p>
            <a:pPr lvl="0"/>
            <a:r>
              <a:rPr lang="en-US" sz="1333" dirty="0">
                <a:sym typeface="Trebuchet MS"/>
              </a:rPr>
              <a:t>SYCL 1.2.1 Ratified </a:t>
            </a:r>
            <a:endParaRPr lang="en-US" sz="1333" dirty="0"/>
          </a:p>
          <a:p>
            <a:pPr lvl="1"/>
            <a:r>
              <a:rPr lang="en-US" sz="1333" dirty="0">
                <a:sym typeface="Trebuchet MS"/>
              </a:rPr>
              <a:t>CTS and Adopters package in progress </a:t>
            </a:r>
            <a:endParaRPr lang="en-US" sz="1333" dirty="0"/>
          </a:p>
          <a:p>
            <a:pPr lvl="0"/>
            <a:r>
              <a:rPr lang="en-US" sz="1333" dirty="0"/>
              <a:t>SYCL 2.2 Provisional Released</a:t>
            </a:r>
          </a:p>
          <a:p>
            <a:pPr lvl="1"/>
            <a:r>
              <a:rPr lang="en-US" sz="1333" dirty="0"/>
              <a:t>Launched in parallel with OpenCL 2.2 to enable device capabilities from a single source file C++</a:t>
            </a:r>
          </a:p>
          <a:p>
            <a:pPr lvl="1"/>
            <a:r>
              <a:rPr lang="en-US" sz="1333" dirty="0"/>
              <a:t>Shared virtual memory, generic pointers and device-side enqueue etc.</a:t>
            </a:r>
          </a:p>
          <a:p>
            <a:pPr lvl="1"/>
            <a:r>
              <a:rPr lang="en-US" sz="1333" dirty="0"/>
              <a:t>Vehicle to align with C++20 and beyond</a:t>
            </a:r>
          </a:p>
          <a:p>
            <a:pPr lvl="0"/>
            <a:r>
              <a:rPr lang="en-US" sz="1333" dirty="0">
                <a:sym typeface="Trebuchet MS"/>
              </a:rPr>
              <a:t>Roadmap</a:t>
            </a:r>
            <a:endParaRPr lang="en-US" sz="1333" dirty="0"/>
          </a:p>
          <a:p>
            <a:pPr lvl="1"/>
            <a:r>
              <a:rPr lang="en-US" sz="1333" dirty="0">
                <a:sym typeface="Trebuchet MS"/>
              </a:rPr>
              <a:t>Tighter ISO C++ alignment parallel - injecting our heterogeneous knowledge into ISO</a:t>
            </a:r>
            <a:endParaRPr lang="en-US" sz="1333" dirty="0"/>
          </a:p>
          <a:p>
            <a:pPr lvl="1"/>
            <a:r>
              <a:rPr lang="en-US" sz="1333" dirty="0"/>
              <a:t>More regular releases ~aiming at 1.5 years per release</a:t>
            </a:r>
          </a:p>
          <a:p>
            <a:pPr lvl="1"/>
            <a:r>
              <a:rPr lang="en-US" sz="1333" dirty="0"/>
              <a:t>Will use </a:t>
            </a:r>
            <a:r>
              <a:rPr lang="en-US" sz="1333" dirty="0" err="1"/>
              <a:t>SYCLxxxx</a:t>
            </a:r>
            <a:r>
              <a:rPr lang="en-US" sz="1333" dirty="0"/>
              <a:t> naming convention</a:t>
            </a:r>
            <a:br>
              <a:rPr lang="en-US" sz="1333" dirty="0"/>
            </a:br>
            <a:r>
              <a:rPr lang="en-US" sz="1333" dirty="0"/>
              <a:t>where </a:t>
            </a:r>
            <a:r>
              <a:rPr lang="en-US" sz="1333" dirty="0" err="1"/>
              <a:t>xxxx</a:t>
            </a:r>
            <a:r>
              <a:rPr lang="en-US" sz="1333" dirty="0"/>
              <a:t>=year of ratification</a:t>
            </a:r>
          </a:p>
          <a:p>
            <a:pPr lvl="0"/>
            <a:r>
              <a:rPr lang="en-US" sz="1333" dirty="0"/>
              <a:t>Focus on Machine learning and Vision processing</a:t>
            </a:r>
          </a:p>
          <a:p>
            <a:pPr lvl="1"/>
            <a:r>
              <a:rPr lang="en-US" sz="1333" dirty="0"/>
              <a:t>For self-driving cars, SYCL TensorFlow, SYCL DNN</a:t>
            </a:r>
          </a:p>
          <a:p>
            <a:pPr lvl="0"/>
            <a:r>
              <a:rPr lang="en-US" sz="1333" dirty="0"/>
              <a:t>SYCL Safety Critical</a:t>
            </a:r>
          </a:p>
          <a:p>
            <a:pPr lvl="1"/>
            <a:r>
              <a:rPr lang="en-US" sz="1333" dirty="0"/>
              <a:t>Demanded by Embedded Market customers</a:t>
            </a:r>
          </a:p>
          <a:p>
            <a:pPr lvl="1"/>
            <a:r>
              <a:rPr lang="en-US" sz="1333" dirty="0"/>
              <a:t>Especially Advanced Driver Assist Systems (ADAS)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2ADA8-BE80-434A-9192-02E0D41C8FA7}"/>
              </a:ext>
            </a:extLst>
          </p:cNvPr>
          <p:cNvSpPr txBox="1"/>
          <p:nvPr/>
        </p:nvSpPr>
        <p:spPr bwMode="auto">
          <a:xfrm>
            <a:off x="5207000" y="4288969"/>
            <a:ext cx="1736208" cy="84920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Kernel Language</a:t>
            </a:r>
            <a:b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Low Level Control</a:t>
            </a:r>
          </a:p>
          <a:p>
            <a:pPr algn="ctr"/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‘GPGPU’-style separation of device-side kernel source code and host code</a:t>
            </a:r>
          </a:p>
        </p:txBody>
      </p:sp>
      <p:pic>
        <p:nvPicPr>
          <p:cNvPr id="6" name="Picture 13" descr="OpenCL_Logo_RGB.jpg">
            <a:extLst>
              <a:ext uri="{FF2B5EF4-FFF2-40B4-BE49-F238E27FC236}">
                <a16:creationId xmlns:a16="http://schemas.microsoft.com/office/drawing/2014/main" id="{84C42C74-202B-46D9-971D-F16A93696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00" y="5151541"/>
            <a:ext cx="590408" cy="62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0953D96-62EB-443E-B9B0-1EEC5AEA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39" y="5176754"/>
            <a:ext cx="1268375" cy="57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92951-C6A6-4190-9AE7-E3460D9CAF05}"/>
              </a:ext>
            </a:extLst>
          </p:cNvPr>
          <p:cNvSpPr txBox="1"/>
          <p:nvPr/>
        </p:nvSpPr>
        <p:spPr bwMode="auto">
          <a:xfrm>
            <a:off x="7070127" y="4358806"/>
            <a:ext cx="1778000" cy="7080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Single-source C++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Programmer Familiarity</a:t>
            </a:r>
          </a:p>
          <a:p>
            <a:pPr algn="ctr"/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Approach also taken by </a:t>
            </a:r>
            <a:b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91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AMP and OpenMP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6CCFCB-7CC5-416D-A939-9632E07E98FF}"/>
              </a:ext>
            </a:extLst>
          </p:cNvPr>
          <p:cNvCxnSpPr/>
          <p:nvPr/>
        </p:nvCxnSpPr>
        <p:spPr bwMode="auto">
          <a:xfrm flipV="1">
            <a:off x="7070127" y="4325873"/>
            <a:ext cx="0" cy="1338149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FDFF5F-1CF8-49B7-A68C-6B65F2364DF3}"/>
              </a:ext>
            </a:extLst>
          </p:cNvPr>
          <p:cNvSpPr txBox="1"/>
          <p:nvPr/>
        </p:nvSpPr>
        <p:spPr bwMode="auto">
          <a:xfrm>
            <a:off x="5218005" y="3714230"/>
            <a:ext cx="3704243" cy="6052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Developer Choice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The development of the two specifications are aligned so code can be easily shared between the two approaches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0013E-7795-C241-869A-37644DA9CF6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29261-88BB-2B40-B001-F509E491217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3" name="Picture 12" descr="Khronos_500px_Nov14.png">
              <a:extLst>
                <a:ext uri="{FF2B5EF4-FFF2-40B4-BE49-F238E27FC236}">
                  <a16:creationId xmlns:a16="http://schemas.microsoft.com/office/drawing/2014/main" id="{CABFFBDB-75C6-004E-A345-49E264CD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628EB3-F529-284E-8F6E-91F673926B9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0038-E02E-9941-8BDE-1836A41C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027034"/>
      </p:ext>
    </p:extLst>
  </p:cSld>
  <p:clrMapOvr>
    <a:masterClrMapping/>
  </p:clrMapOvr>
  <p:transition spd="slow">
    <p:strips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C++14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967807" y="3782095"/>
            <a:ext cx="5052173" cy="2059905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A90390-9357-B74B-9E3F-8E3CC393330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C5181B-9633-664F-B393-4F7BFA52765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AB316932-A230-8E45-8B71-ADD4A8D7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4D7649F-37C0-1C40-93C6-C2EAA86CCED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C2FD8-5FBD-2B42-A240-5F4650F6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00168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progress</a:t>
            </a:r>
            <a:br>
              <a:rPr lang="en-US" dirty="0"/>
            </a:br>
            <a:r>
              <a:rPr lang="en-US" dirty="0"/>
              <a:t>v2.2 - Top to Bottom C++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548101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7" y="5548103"/>
            <a:ext cx="984828" cy="578100"/>
            <a:chOff x="2323407" y="5287980"/>
            <a:chExt cx="1181793" cy="69372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181793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endParaRPr lang="en-US" sz="1000" b="1" dirty="0"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852072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8991" y="5548103"/>
            <a:ext cx="969052" cy="578100"/>
            <a:chOff x="4399738" y="5287980"/>
            <a:chExt cx="1162862" cy="693720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85014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8" y="5557007"/>
              <a:ext cx="116286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endParaRPr lang="en-US" sz="1000" b="1" dirty="0"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7750" y="5548103"/>
            <a:ext cx="1016000" cy="578100"/>
            <a:chOff x="6477000" y="5287980"/>
            <a:chExt cx="1219200" cy="693720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7000" y="5557007"/>
              <a:ext cx="1219200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1.2 </a:t>
              </a:r>
              <a:br>
                <a:rPr lang="en-US" sz="1000" dirty="0">
                  <a:latin typeface="Trebuchet MS" pitchFamily="34" charset="0"/>
                </a:rPr>
              </a:br>
              <a:endParaRPr lang="en-US" sz="1000" dirty="0">
                <a:latin typeface="Trebuchet MS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7557" y="5548103"/>
            <a:ext cx="1069152" cy="578100"/>
            <a:chOff x="7072757" y="4970329"/>
            <a:chExt cx="1282982" cy="693720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2.0 </a:t>
              </a:r>
              <a:br>
                <a:rPr lang="en-US" sz="1000" dirty="0">
                  <a:latin typeface="Trebuchet MS" pitchFamily="34" charset="0"/>
                </a:rPr>
              </a:br>
              <a:endParaRPr lang="en-US" sz="1000" dirty="0">
                <a:latin typeface="Trebuchet MS" pitchFamily="34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131840" y="4365104"/>
            <a:ext cx="1841500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partitioning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compilation &amp; linking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kernels / custom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&amp; GL Interop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850630" y="4239379"/>
            <a:ext cx="1521570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1208888" y="4437112"/>
            <a:ext cx="220925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event-driven 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data/event 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8298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01369" y="5781116"/>
            <a:ext cx="62078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2813331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730501" y="57868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57619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512443" y="5783031"/>
            <a:ext cx="69455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6325110" y="5548117"/>
            <a:ext cx="1333558" cy="578101"/>
            <a:chOff x="6891784" y="4970329"/>
            <a:chExt cx="1600269" cy="693719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6891784" y="5239356"/>
              <a:ext cx="1600269" cy="42469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2.1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SPIR-V 1.1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Nov15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003865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5995649" y="5772290"/>
            <a:ext cx="65104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152677" y="3789040"/>
            <a:ext cx="1803699" cy="10156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SPIR-V in Core</a:t>
            </a:r>
          </a:p>
          <a:p>
            <a:r>
              <a:rPr lang="en-US" sz="1000" dirty="0"/>
              <a:t>Subgroups into core</a:t>
            </a:r>
          </a:p>
          <a:p>
            <a:r>
              <a:rPr lang="en-US" sz="1000" dirty="0"/>
              <a:t>Subgroup query operations</a:t>
            </a:r>
          </a:p>
          <a:p>
            <a:r>
              <a:rPr lang="en-US" sz="1000" dirty="0"/>
              <a:t>clCloneKernel</a:t>
            </a:r>
          </a:p>
          <a:p>
            <a:r>
              <a:rPr lang="en-US" sz="1000" dirty="0"/>
              <a:t>Low-latency device </a:t>
            </a:r>
            <a:br>
              <a:rPr lang="en-US" sz="1000" dirty="0"/>
            </a:br>
            <a:r>
              <a:rPr lang="en-US" sz="1000" dirty="0"/>
              <a:t>timer queries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820848" y="5548110"/>
            <a:ext cx="1069152" cy="578101"/>
            <a:chOff x="7072757" y="4970329"/>
            <a:chExt cx="1282982" cy="693720"/>
          </a:xfrm>
        </p:grpSpPr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SPIR-V 1.2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7130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May17</a:t>
              </a:r>
            </a:p>
          </p:txBody>
        </p:sp>
      </p:grpSp>
      <p:sp>
        <p:nvSpPr>
          <p:cNvPr id="42" name="TextBox 41"/>
          <p:cNvSpPr txBox="1"/>
          <p:nvPr/>
        </p:nvSpPr>
        <p:spPr bwMode="auto">
          <a:xfrm>
            <a:off x="7312990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7304028" y="5772290"/>
            <a:ext cx="70732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" y="33178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60" y="2615729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 bwMode="auto">
          <a:xfrm>
            <a:off x="1876095" y="2040525"/>
            <a:ext cx="4020652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Single Source C++ Programming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Full support for features in C++14-based Kernel Language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1876095" y="2698680"/>
            <a:ext cx="4193777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API and Language Specs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Brings C++14-based Kernel Language into core specification 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 bwMode="auto">
          <a:xfrm>
            <a:off x="1876095" y="3356834"/>
            <a:ext cx="3997673" cy="6463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Portable Kernel Intermediate Language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 for C++14-based kernel language e.g. constructors/destructors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7129951" y="3174418"/>
            <a:ext cx="2050561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OpenCL C++ Kernel Language</a:t>
            </a:r>
          </a:p>
          <a:p>
            <a:r>
              <a:rPr lang="en-US" sz="1000" dirty="0"/>
              <a:t>SPIR-V 1.2 with C++ support</a:t>
            </a:r>
          </a:p>
          <a:p>
            <a:r>
              <a:rPr lang="en-US" sz="1000" dirty="0"/>
              <a:t>SYCL 2.2 for single source C++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8898E-65CF-7B4D-93BB-33AF6A46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656220"/>
      </p:ext>
    </p:extLst>
  </p:cSld>
  <p:clrMapOvr>
    <a:masterClrMapping/>
  </p:clrMapOvr>
  <p:transition spd="slow">
    <p:strips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rot="10800000" flipH="1">
            <a:off x="819282" y="1855150"/>
            <a:ext cx="7630500" cy="2114100"/>
          </a:xfrm>
          <a:prstGeom prst="triangle">
            <a:avLst>
              <a:gd name="adj" fmla="val 49428"/>
            </a:avLst>
          </a:prstGeom>
          <a:gradFill>
            <a:gsLst>
              <a:gs pos="0">
                <a:srgbClr val="FFFFFF"/>
              </a:gs>
              <a:gs pos="50000">
                <a:srgbClr val="F4CCCC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700"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l="-14413"/>
          <a:stretch/>
        </p:blipFill>
        <p:spPr>
          <a:xfrm>
            <a:off x="6858000" y="4296091"/>
            <a:ext cx="2016228" cy="30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98500" y="1016001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and </a:t>
            </a: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New Generation GPU APIs</a:t>
            </a:r>
            <a:endParaRPr sz="1200" dirty="0"/>
          </a:p>
        </p:txBody>
      </p:sp>
      <p:pic>
        <p:nvPicPr>
          <p:cNvPr id="176" name="Shape 176" descr="https://design.ubuntu.com/wp-content/uploads/logo-ubuntu_st_no%C2%AE-orange-hex.png"/>
          <p:cNvPicPr preferRelativeResize="0"/>
          <p:nvPr/>
        </p:nvPicPr>
        <p:blipFill rotWithShape="1">
          <a:blip r:embed="rId4">
            <a:alphaModFix/>
          </a:blip>
          <a:srcRect l="16855" t="8269" r="18533" b="18229"/>
          <a:stretch/>
        </p:blipFill>
        <p:spPr>
          <a:xfrm>
            <a:off x="4206887" y="4619109"/>
            <a:ext cx="624322" cy="5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www.theinquirer.net/IMG/471/165471/redhat-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3728" y="4639247"/>
            <a:ext cx="419835" cy="46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http://www.lecadelo.fr/wp-content/uploads/2014/06/logo-steamo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24537" y="4647896"/>
            <a:ext cx="559145" cy="44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http://inwallspeakers1.com/wp-content/uploads/2014/06/windows-7-logo-transparent-png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99719" y="4670935"/>
            <a:ext cx="400681" cy="39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 descr="http://cleggpromo.com/uploads/21gWMCueRzBmdbDK1MLRS5gS6xwaizcyuZ9tYEIPciapuO9wwindows-8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29120" y="4651516"/>
            <a:ext cx="577272" cy="43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 descr="https://upload.wikimedia.org/wikipedia/commons/thumb/0/05/Windows_10_Logo.svg/2000px-Windows_10_Logo.sv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3039" y="4763526"/>
            <a:ext cx="1152755" cy="2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 descr="Image result for nintendo switch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77007" y="4547853"/>
            <a:ext cx="644610" cy="64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 descr="Related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21662" y="4624454"/>
            <a:ext cx="491405" cy="49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 descr="Image result for macos log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76707" y="4711292"/>
            <a:ext cx="764231" cy="31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 descr="C:\Users\ntrevett\Khronos\Logos\Vulkan_500px_Dec16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332034" y="3230849"/>
            <a:ext cx="2604999" cy="100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 descr="https://devimages.apple.com.edgekey.net/assets/elements/icons/128x128/metal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26158" y="3396868"/>
            <a:ext cx="486117" cy="48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 descr="http://www.user2.net/wp-content/uploads/2014/03/dx-12-logo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7359" y="3425175"/>
            <a:ext cx="757708" cy="40476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 rot="-5400000">
            <a:off x="1340420" y="3411821"/>
            <a:ext cx="317100" cy="13248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9" name="Shape 189"/>
          <p:cNvSpPr/>
          <p:nvPr/>
        </p:nvSpPr>
        <p:spPr>
          <a:xfrm rot="-5400000">
            <a:off x="7893800" y="3324373"/>
            <a:ext cx="317100" cy="14997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0" name="Shape 190"/>
          <p:cNvSpPr/>
          <p:nvPr/>
        </p:nvSpPr>
        <p:spPr>
          <a:xfrm rot="-5400000">
            <a:off x="3806587" y="1245473"/>
            <a:ext cx="318000" cy="6292800"/>
          </a:xfrm>
          <a:prstGeom prst="rightBrace">
            <a:avLst>
              <a:gd name="adj1" fmla="val 8333"/>
              <a:gd name="adj2" fmla="val 6056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1" name="Shape 191" descr="http://www.android.com/media/android_vector.jp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14942" y="4546015"/>
            <a:ext cx="583705" cy="64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833082" y="1923550"/>
            <a:ext cx="76029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Non-proprietary, royalty-free open standard ‘By the industry for the industry’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Portable across multiple platforms - desktop and mobile 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Modern architecture | Low overhead| Multi-thread friendly</a:t>
            </a:r>
            <a:endParaRPr sz="1200"/>
          </a:p>
          <a:p>
            <a:pPr marL="190492" algn="ctr">
              <a:lnSpc>
                <a:spcPct val="105000"/>
              </a:lnSpc>
            </a:pP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GPU access for EFFICIENT, LOW-LATENCY, </a:t>
            </a:r>
            <a:b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PREDICTABLE performance</a:t>
            </a:r>
            <a:endParaRPr sz="1200"/>
          </a:p>
        </p:txBody>
      </p:sp>
      <p:cxnSp>
        <p:nvCxnSpPr>
          <p:cNvPr id="193" name="Shape 193"/>
          <p:cNvCxnSpPr/>
          <p:nvPr/>
        </p:nvCxnSpPr>
        <p:spPr>
          <a:xfrm>
            <a:off x="2161431" y="4585597"/>
            <a:ext cx="0" cy="575100"/>
          </a:xfrm>
          <a:prstGeom prst="straightConnector1">
            <a:avLst/>
          </a:prstGeom>
          <a:solidFill>
            <a:srgbClr val="E66714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94" name="Shape 194"/>
          <p:cNvCxnSpPr/>
          <p:nvPr/>
        </p:nvCxnSpPr>
        <p:spPr>
          <a:xfrm>
            <a:off x="7295035" y="4585597"/>
            <a:ext cx="0" cy="575100"/>
          </a:xfrm>
          <a:prstGeom prst="straightConnector1">
            <a:avLst/>
          </a:prstGeom>
          <a:solidFill>
            <a:srgbClr val="E66714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5" name="Shape 195"/>
          <p:cNvSpPr txBox="1"/>
          <p:nvPr/>
        </p:nvSpPr>
        <p:spPr>
          <a:xfrm>
            <a:off x="7504729" y="4189118"/>
            <a:ext cx="13695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Porting Tools</a:t>
            </a:r>
            <a:endParaRPr sz="1200"/>
          </a:p>
        </p:txBody>
      </p:sp>
      <p:sp>
        <p:nvSpPr>
          <p:cNvPr id="196" name="Shape 196"/>
          <p:cNvSpPr txBox="1"/>
          <p:nvPr/>
        </p:nvSpPr>
        <p:spPr>
          <a:xfrm>
            <a:off x="2700447" y="5294941"/>
            <a:ext cx="449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is </a:t>
            </a:r>
            <a:r>
              <a:rPr lang="en-US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available</a:t>
            </a:r>
            <a:r>
              <a:rPr lang="en" sz="1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 Android 7.0+</a:t>
            </a:r>
            <a:endParaRPr sz="13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2CF0BE-B24B-9A4B-AEEA-78D239001B8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6119E7-4B3A-8E4D-85D3-346DC4C049A8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8" name="Picture 27" descr="Khronos_500px_Nov14.png">
              <a:extLst>
                <a:ext uri="{FF2B5EF4-FFF2-40B4-BE49-F238E27FC236}">
                  <a16:creationId xmlns:a16="http://schemas.microsoft.com/office/drawing/2014/main" id="{9C3CE752-419F-EE40-BDEA-F2B443436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E90081-F594-3744-AF82-0AF3B8A90B7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AF8875-4271-D147-B6FA-A7E10323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163927"/>
      </p:ext>
    </p:extLst>
  </p:cSld>
  <p:clrMapOvr>
    <a:masterClrMapping/>
  </p:clrMapOvr>
  <p:transition spd="slow"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rebuchet MS"/>
              </a:rPr>
              <a:t>Pervasive Vulkan 1.0</a:t>
            </a:r>
          </a:p>
        </p:txBody>
      </p:sp>
      <p:sp>
        <p:nvSpPr>
          <p:cNvPr id="244" name="Shape 244"/>
          <p:cNvSpPr/>
          <p:nvPr/>
        </p:nvSpPr>
        <p:spPr>
          <a:xfrm>
            <a:off x="698500" y="1537708"/>
            <a:ext cx="8127900" cy="850200"/>
          </a:xfrm>
          <a:prstGeom prst="rect">
            <a:avLst/>
          </a:prstGeom>
          <a:solidFill>
            <a:srgbClr val="EFF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5" name="Shape 245" descr="qualcomm-master-logo_cmyk_po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2055" y="1939632"/>
            <a:ext cx="1026098" cy="26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 descr="Imagination_Logo_Primary_Pantone259C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501" y="1859088"/>
            <a:ext cx="767144" cy="425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8673" y="1835855"/>
            <a:ext cx="639505" cy="47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 descr="Intel Nov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80000" y="1883902"/>
            <a:ext cx="565763" cy="37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42035" y="1905000"/>
            <a:ext cx="920966" cy="2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1200166" y="1539396"/>
            <a:ext cx="69843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Major GPU Companies supporting Vulkan for Desktop and Mobile Platforms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698500" y="2437289"/>
            <a:ext cx="8127900" cy="25599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7381009" y="2203721"/>
            <a:ext cx="15003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800" b="1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http://vulkan.gpuinfo.org/</a:t>
            </a:r>
            <a:r>
              <a:rPr lang="en" sz="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3891" y="1963501"/>
            <a:ext cx="692518" cy="21666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1200727" y="2426708"/>
            <a:ext cx="69831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20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Platforms</a:t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endParaRPr sz="20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697886" y="5060552"/>
            <a:ext cx="8127900" cy="698400"/>
          </a:xfrm>
          <a:prstGeom prst="rect">
            <a:avLst/>
          </a:prstGeom>
          <a:solidFill>
            <a:srgbClr val="F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058988" y="5037597"/>
            <a:ext cx="1266600" cy="25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Game Engines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7" name="Shape 257" descr="http://vignette1.wikia.nocookie.net/half-life/images/c/c7/Valve_logo.png/revision/latest?cb=20130914231731&amp;path-prefix=e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0526" y="5347467"/>
            <a:ext cx="879558" cy="2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 descr="http://xenko.com/images/blog/XenkoLogoTM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84873" y="5309909"/>
            <a:ext cx="840495" cy="32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 descr="Image result for unity log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07696" y="5314269"/>
            <a:ext cx="867341" cy="31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 descr="http://vignette2.wikia.nocookie.net/wolfenstein/images/5/57/Logo_id_black.png/revision/latest?cb=201212110509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0835" y="5229100"/>
            <a:ext cx="485489" cy="48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 descr="Image result for epic games logo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55785" y="5205418"/>
            <a:ext cx="468358" cy="53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 descr="C:\Users\ntrevett\Khronos\Logos\Vulkan_500px_Dec16.png"/>
          <p:cNvPicPr preferRelativeResize="0"/>
          <p:nvPr/>
        </p:nvPicPr>
        <p:blipFill rotWithShape="1">
          <a:blip r:embed="rId15">
            <a:alphaModFix/>
          </a:blip>
          <a:srcRect l="6116" t="16045" r="6001" b="18435"/>
          <a:stretch/>
        </p:blipFill>
        <p:spPr>
          <a:xfrm>
            <a:off x="7242602" y="1016000"/>
            <a:ext cx="1665190" cy="477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Shape 263"/>
          <p:cNvGrpSpPr/>
          <p:nvPr/>
        </p:nvGrpSpPr>
        <p:grpSpPr>
          <a:xfrm>
            <a:off x="6771101" y="3920432"/>
            <a:ext cx="1187921" cy="980911"/>
            <a:chOff x="7314777" y="3182361"/>
            <a:chExt cx="1187920" cy="980911"/>
          </a:xfrm>
        </p:grpSpPr>
        <p:sp>
          <p:nvSpPr>
            <p:cNvPr id="264" name="Shape 264"/>
            <p:cNvSpPr txBox="1"/>
            <p:nvPr/>
          </p:nvSpPr>
          <p:spPr>
            <a:xfrm>
              <a:off x="7356397" y="3952972"/>
              <a:ext cx="11463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Embedded</a:t>
              </a:r>
              <a:endParaRPr sz="12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65" name="Shape 26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012501" y="3202525"/>
              <a:ext cx="393330" cy="46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26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371511" y="3182361"/>
              <a:ext cx="408441" cy="485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Shape 267" descr="JetsonTX1_DevKit_QuarterSide_off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314777" y="3441869"/>
              <a:ext cx="1146402" cy="605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Shape 268"/>
          <p:cNvGrpSpPr/>
          <p:nvPr/>
        </p:nvGrpSpPr>
        <p:grpSpPr>
          <a:xfrm>
            <a:off x="1561425" y="3940597"/>
            <a:ext cx="1544303" cy="850274"/>
            <a:chOff x="1178825" y="3219926"/>
            <a:chExt cx="1544303" cy="850274"/>
          </a:xfrm>
        </p:grpSpPr>
        <p:sp>
          <p:nvSpPr>
            <p:cNvPr id="269" name="Shape 269"/>
            <p:cNvSpPr txBox="1"/>
            <p:nvPr/>
          </p:nvSpPr>
          <p:spPr>
            <a:xfrm>
              <a:off x="1536050" y="3859900"/>
              <a:ext cx="1026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Virtual Reality</a:t>
              </a:r>
              <a:endParaRPr sz="12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70" name="Shape 270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191778" y="3442426"/>
              <a:ext cx="531350" cy="39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Shape 27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178825" y="3219926"/>
              <a:ext cx="1104150" cy="662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Shape 27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918207" y="5229118"/>
            <a:ext cx="947617" cy="4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0327" y="5123104"/>
            <a:ext cx="468375" cy="4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304950" y="5458408"/>
            <a:ext cx="899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Croteam </a:t>
            </a:r>
            <a:b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6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Serious Engine</a:t>
            </a:r>
            <a:endParaRPr sz="6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5466924" y="3847482"/>
            <a:ext cx="8673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188199" y="4075132"/>
            <a:ext cx="1500425" cy="67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 descr="https://upload.wikimedia.org/wikipedia/commons/thumb/0/05/Windows_10_Logo.svg/2000px-Windows_10_Logo.svg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003211" y="4009103"/>
            <a:ext cx="566230" cy="10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13761" y="4283942"/>
            <a:ext cx="352412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4383688" y="4698544"/>
            <a:ext cx="1047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Cloud Services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283" name="Shape 283"/>
          <p:cNvGrpSpPr/>
          <p:nvPr/>
        </p:nvGrpSpPr>
        <p:grpSpPr>
          <a:xfrm>
            <a:off x="3256477" y="2694846"/>
            <a:ext cx="1047600" cy="1111238"/>
            <a:chOff x="2636727" y="2043650"/>
            <a:chExt cx="1047600" cy="1111238"/>
          </a:xfrm>
        </p:grpSpPr>
        <p:pic>
          <p:nvPicPr>
            <p:cNvPr id="284" name="Shape 284" descr="Image result for galaxy s7"/>
            <p:cNvPicPr preferRelativeResize="0"/>
            <p:nvPr/>
          </p:nvPicPr>
          <p:blipFill rotWithShape="1">
            <a:blip r:embed="rId25">
              <a:alphaModFix/>
            </a:blip>
            <a:srcRect l="31206" t="6896" r="32872" b="5567"/>
            <a:stretch/>
          </p:blipFill>
          <p:spPr>
            <a:xfrm>
              <a:off x="2801149" y="2043650"/>
              <a:ext cx="485975" cy="921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Shape 285"/>
            <p:cNvSpPr txBox="1"/>
            <p:nvPr/>
          </p:nvSpPr>
          <p:spPr>
            <a:xfrm>
              <a:off x="2636727" y="2944588"/>
              <a:ext cx="10476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Mobile </a:t>
              </a:r>
              <a:br>
                <a:rPr lang="en" sz="9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600" b="1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(Android 7.0+)</a:t>
              </a:r>
              <a:endParaRPr sz="6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86" name="Shape 28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148000" y="2297001"/>
              <a:ext cx="448676" cy="533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Shape 287"/>
          <p:cNvGrpSpPr/>
          <p:nvPr/>
        </p:nvGrpSpPr>
        <p:grpSpPr>
          <a:xfrm>
            <a:off x="1046392" y="2790141"/>
            <a:ext cx="1369007" cy="1037931"/>
            <a:chOff x="822766" y="2086744"/>
            <a:chExt cx="1369007" cy="1037931"/>
          </a:xfrm>
        </p:grpSpPr>
        <p:pic>
          <p:nvPicPr>
            <p:cNvPr id="288" name="Shape 288" descr="http://inwallspeakers1.com/wp-content/uploads/2014/06/windows-7-logo-transparent-png.png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822766" y="2535359"/>
              <a:ext cx="213538" cy="21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 descr="http://cleggpromo.com/uploads/21gWMCueRzBmdbDK1MLRS5gS6xwaizcyuZ9tYEIPciapuO9wwindows-8-logo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025108" y="2248377"/>
              <a:ext cx="378856" cy="286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 descr="https://upload.wikimedia.org/wikipedia/commons/thumb/0/05/Windows_10_Logo.svg/2000px-Windows_10_Logo.svg.png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894936" y="2086744"/>
              <a:ext cx="566230" cy="104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Shape 291"/>
            <p:cNvSpPr txBox="1"/>
            <p:nvPr/>
          </p:nvSpPr>
          <p:spPr>
            <a:xfrm>
              <a:off x="1324949" y="2914375"/>
              <a:ext cx="6396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 dirty="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Desktop</a:t>
              </a:r>
              <a:endParaRPr sz="1200" dirty="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292" name="Shape 292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218500" y="2114704"/>
              <a:ext cx="767125" cy="809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839361" y="2209522"/>
              <a:ext cx="352412" cy="41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Shape 294"/>
          <p:cNvGrpSpPr/>
          <p:nvPr/>
        </p:nvGrpSpPr>
        <p:grpSpPr>
          <a:xfrm>
            <a:off x="5301826" y="2755399"/>
            <a:ext cx="1096774" cy="1103358"/>
            <a:chOff x="5388525" y="2191492"/>
            <a:chExt cx="1096774" cy="1103358"/>
          </a:xfrm>
        </p:grpSpPr>
        <p:pic>
          <p:nvPicPr>
            <p:cNvPr id="295" name="Shape 29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106450" y="2191492"/>
              <a:ext cx="378849" cy="450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Shape 296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5437554" y="2219425"/>
              <a:ext cx="879550" cy="894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 txBox="1"/>
            <p:nvPr/>
          </p:nvSpPr>
          <p:spPr>
            <a:xfrm>
              <a:off x="5388525" y="3084550"/>
              <a:ext cx="1026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algn="ctr"/>
              <a:r>
                <a:rPr lang="en" sz="900" b="1" dirty="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Media Players</a:t>
              </a:r>
              <a:endParaRPr sz="1200" dirty="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pic>
        <p:nvPicPr>
          <p:cNvPr id="298" name="Shape 29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981777" y="4453278"/>
            <a:ext cx="222287" cy="2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 descr="http://inwallspeakers1.com/wp-content/uploads/2014/06/windows-7-logo-transparent-png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370261" y="4502819"/>
            <a:ext cx="170840" cy="1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 descr="https://upload.wikimedia.org/wikipedia/commons/thumb/0/05/Windows_10_Logo.svg/2000px-Windows_10_Logo.svg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81487" y="4358945"/>
            <a:ext cx="485500" cy="8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79852" y="4481762"/>
            <a:ext cx="222275" cy="26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 descr="http://cleggpromo.com/uploads/21gWMCueRzBmdbDK1MLRS5gS6xwaizcyuZ9tYEIPciapuO9wwindows-8-logo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426551" y="4083933"/>
            <a:ext cx="319500" cy="24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830527" y="1959717"/>
            <a:ext cx="929487" cy="22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2780287" y="1982693"/>
            <a:ext cx="1243842" cy="17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3ACCC08-BD33-FE4C-8A50-7494A254225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067496" y="2823593"/>
            <a:ext cx="1083733" cy="632900"/>
          </a:xfrm>
          <a:prstGeom prst="rect">
            <a:avLst/>
          </a:prstGeom>
        </p:spPr>
      </p:pic>
      <p:sp>
        <p:nvSpPr>
          <p:cNvPr id="66" name="Shape 291">
            <a:extLst>
              <a:ext uri="{FF2B5EF4-FFF2-40B4-BE49-F238E27FC236}">
                <a16:creationId xmlns:a16="http://schemas.microsoft.com/office/drawing/2014/main" id="{DF671867-17BD-410D-B175-98426F8D084E}"/>
              </a:ext>
            </a:extLst>
          </p:cNvPr>
          <p:cNvSpPr txBox="1"/>
          <p:nvPr/>
        </p:nvSpPr>
        <p:spPr>
          <a:xfrm>
            <a:off x="7306023" y="3469591"/>
            <a:ext cx="6396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Consoles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A14632-1285-4D43-82D5-0FFF48200BD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A0C445-0E85-904A-B30B-A1D7068C9F0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7" name="Picture 66" descr="Khronos_500px_Nov14.png">
              <a:extLst>
                <a:ext uri="{FF2B5EF4-FFF2-40B4-BE49-F238E27FC236}">
                  <a16:creationId xmlns:a16="http://schemas.microsoft.com/office/drawing/2014/main" id="{52EFABE6-72DE-0E41-9331-534C87464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02BD6C9-B095-6845-A412-4EEE11AA4784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1093A-F747-FA47-B130-CEF8FE27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615068"/>
      </p:ext>
    </p:extLst>
  </p:cSld>
  <p:clrMapOvr>
    <a:masterClrMapping/>
  </p:clrMapOvr>
  <p:transition spd="slow"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 rot="-7899904" flipH="1">
            <a:off x="1457984" y="3829592"/>
            <a:ext cx="1403934" cy="10616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Shape 155"/>
          <p:cNvSpPr/>
          <p:nvPr/>
        </p:nvSpPr>
        <p:spPr>
          <a:xfrm rot="-2900183">
            <a:off x="1288414" y="2176717"/>
            <a:ext cx="15480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1480394" y="2927255"/>
            <a:ext cx="55485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/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98500" y="692696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 Launch and </a:t>
            </a:r>
            <a:r>
              <a:rPr lang="en" sz="2900" dirty="0">
                <a:solidFill>
                  <a:schemeClr val="dk1"/>
                </a:solidFill>
                <a:latin typeface="Trebuchet MS"/>
                <a:sym typeface="Trebuchet MS"/>
              </a:rPr>
              <a:t>Ong</a:t>
            </a:r>
            <a:r>
              <a:rPr lang="en" sz="2900" dirty="0">
                <a:solidFill>
                  <a:schemeClr val="dk1"/>
                </a:solidFill>
                <a:latin typeface="Trebuchet MS"/>
              </a:rPr>
              <a:t>oi</a:t>
            </a:r>
            <a:r>
              <a:rPr lang="en" sz="2900" dirty="0">
                <a:solidFill>
                  <a:schemeClr val="dk1"/>
                </a:solidFill>
                <a:latin typeface="Trebuchet MS"/>
                <a:sym typeface="Trebuchet MS"/>
              </a:rPr>
              <a:t>ng Momentu</a:t>
            </a:r>
            <a:r>
              <a:rPr lang="en" sz="2900" dirty="0">
                <a:solidFill>
                  <a:schemeClr val="dk1"/>
                </a:solidFill>
                <a:latin typeface="Trebuchet MS"/>
              </a:rPr>
              <a:t>m</a:t>
            </a:r>
            <a:endParaRPr sz="2900" dirty="0">
              <a:solidFill>
                <a:schemeClr val="dk1"/>
              </a:solidFill>
              <a:latin typeface="Trebuchet MS"/>
              <a:sym typeface="Trebuchet MS"/>
            </a:endParaRPr>
          </a:p>
        </p:txBody>
      </p:sp>
      <p:pic>
        <p:nvPicPr>
          <p:cNvPr id="158" name="Shape 158" descr="C:\Users\ntrevett\Events\SIGGRAPH LA Aug15\Pics\Vulkan-Shirt-6-Outlined---Against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684" y="2706292"/>
            <a:ext cx="1243201" cy="1198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961146" y="3900351"/>
            <a:ext cx="1059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February 2016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1.0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821982" y="3015563"/>
            <a:ext cx="3139882" cy="91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0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1.0 Extensions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5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 updates plus additional functionality</a:t>
            </a:r>
            <a:endParaRPr sz="5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sz="3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Building Blocks for VR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Building Blocks for Homogeneous Multi-GPU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Enhanced Windows System Integration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Increased </a:t>
            </a:r>
            <a:r>
              <a:rPr lang="en-US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Shading</a:t>
            </a:r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Language Flexibility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8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Enhanced Cross-Process and Cross-API Sharing</a:t>
            </a:r>
            <a:endParaRPr sz="12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2198021" y="4957971"/>
            <a:ext cx="30762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Widening Platform Support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Pervasive GPU vendor driver availability 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Port Vulkan apps to macOS/iOS and DX12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drivers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2408226" y="1596717"/>
            <a:ext cx="3540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Strengthening the Ecosystem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developer tools (SDK, validation/debug layers)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More rigorous conformance testing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Shader toolchain improvements (size, speed, robustness)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Shading language flexibility – HLSL and OpenCL C support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Public Ecosystem Forum</a:t>
            </a:r>
            <a:endParaRPr sz="9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Shape 163"/>
          <p:cNvSpPr/>
          <p:nvPr/>
        </p:nvSpPr>
        <p:spPr>
          <a:xfrm rot="-830">
            <a:off x="869303" y="4214048"/>
            <a:ext cx="12432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Explicit Access to GPU Acceleration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6487728" y="3095834"/>
            <a:ext cx="2589366" cy="71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5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Vulkan’s Future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Deliver complete ecosystem – not just specs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Listen and prioritize developer needs</a:t>
            </a:r>
            <a:endParaRPr sz="1200"/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Drive GPU technology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5074170" y="4024851"/>
            <a:ext cx="901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March 2018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/>
            <a:r>
              <a:rPr lang="en" sz="9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98698" y="4328080"/>
            <a:ext cx="15723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900" b="1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of Proven and New Technology into Core</a:t>
            </a:r>
            <a:endParaRPr sz="1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15476"/>
          <a:stretch/>
        </p:blipFill>
        <p:spPr>
          <a:xfrm>
            <a:off x="4499434" y="2528797"/>
            <a:ext cx="2166395" cy="157185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5916042" y="4836045"/>
            <a:ext cx="3076300" cy="889560"/>
          </a:xfrm>
          <a:prstGeom prst="rect">
            <a:avLst/>
          </a:prstGeom>
          <a:noFill/>
          <a:ln w="9525" cap="flat" cmpd="sng">
            <a:solidFill>
              <a:srgbClr val="0074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1.1 specification </a:t>
            </a:r>
            <a:r>
              <a:rPr lang="en-US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launched </a:t>
            </a:r>
            <a:r>
              <a:rPr lang="en" sz="1300" b="1" dirty="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March 7th with open source conformance tests and tools, and multiple vendor implementations!</a:t>
            </a:r>
            <a:endParaRPr sz="1200" dirty="0">
              <a:solidFill>
                <a:srgbClr val="38761D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0422DC-DC96-1F46-9C68-1B9E75377F3E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79825C-7E23-114C-994B-9DE954B0819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9" name="Picture 18" descr="Khronos_500px_Nov14.png">
              <a:extLst>
                <a:ext uri="{FF2B5EF4-FFF2-40B4-BE49-F238E27FC236}">
                  <a16:creationId xmlns:a16="http://schemas.microsoft.com/office/drawing/2014/main" id="{B0E17B46-8AD6-3340-9871-F6B6B974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1A9AF4D-C7F3-8043-902E-58BE5DA1BF3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F7BD-5A11-BE4F-8495-8C94D583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875924"/>
      </p:ext>
    </p:extLst>
  </p:cSld>
  <p:clrMapOvr>
    <a:masterClrMapping/>
  </p:clrMapOvr>
  <p:transition spd="slow"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Trebuchet MS"/>
              </a:rPr>
              <a:t>Bringing Vulkan 1.0 Apps to Apple Platforms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3727308" y="4228995"/>
            <a:ext cx="1822200" cy="724500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/ iOS </a:t>
            </a:r>
            <a:b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11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Maps Vulkan to Metal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Shape 423"/>
          <p:cNvCxnSpPr>
            <a:stCxn id="424" idx="2"/>
            <a:endCxn id="422" idx="0"/>
          </p:cNvCxnSpPr>
          <p:nvPr/>
        </p:nvCxnSpPr>
        <p:spPr>
          <a:xfrm>
            <a:off x="4638408" y="2514506"/>
            <a:ext cx="0" cy="17145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5" name="Shape 425"/>
          <p:cNvSpPr txBox="1"/>
          <p:nvPr/>
        </p:nvSpPr>
        <p:spPr>
          <a:xfrm>
            <a:off x="1484586" y="2180290"/>
            <a:ext cx="2187686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Dota 2 running on Mac up to 50% faster than native OpenGL </a:t>
            </a:r>
            <a:endParaRPr sz="1600" dirty="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Shape 426" descr="Image result for moltenvk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49" y="4840265"/>
            <a:ext cx="612865" cy="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4586" y="4923823"/>
            <a:ext cx="1380902" cy="32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 descr="File:Valve logo.sv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5934" y="1755479"/>
            <a:ext cx="1503234" cy="41151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6881723" y="2622190"/>
            <a:ext cx="2008975" cy="8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SDK to build, run, and debug applications on macOS including validation layer support </a:t>
            </a:r>
            <a:endParaRPr sz="1600" dirty="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967497" y="4270990"/>
            <a:ext cx="1877700" cy="640500"/>
          </a:xfrm>
          <a:prstGeom prst="rect">
            <a:avLst/>
          </a:prstGeom>
          <a:solidFill>
            <a:srgbClr val="F9D9D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SPIRV-Cross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11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Convert SPIR-V shaders to platform source formats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3045897" y="4953490"/>
            <a:ext cx="2417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MoltenVK for macOS and iOS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r"/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For macOS 10.11, iOS 9.0 and up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2" name="Shape 432"/>
          <p:cNvCxnSpPr>
            <a:stCxn id="430" idx="3"/>
            <a:endCxn id="422" idx="1"/>
          </p:cNvCxnSpPr>
          <p:nvPr/>
        </p:nvCxnSpPr>
        <p:spPr>
          <a:xfrm>
            <a:off x="2845197" y="4591240"/>
            <a:ext cx="882000" cy="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433" name="Shape 433"/>
          <p:cNvCxnSpPr>
            <a:stCxn id="424" idx="2"/>
            <a:endCxn id="434" idx="0"/>
          </p:cNvCxnSpPr>
          <p:nvPr/>
        </p:nvCxnSpPr>
        <p:spPr>
          <a:xfrm>
            <a:off x="4638408" y="2514506"/>
            <a:ext cx="1332300" cy="6129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35" name="Shape 435"/>
          <p:cNvCxnSpPr>
            <a:stCxn id="434" idx="2"/>
            <a:endCxn id="422" idx="0"/>
          </p:cNvCxnSpPr>
          <p:nvPr/>
        </p:nvCxnSpPr>
        <p:spPr>
          <a:xfrm flipH="1">
            <a:off x="4638331" y="3692145"/>
            <a:ext cx="1332300" cy="537000"/>
          </a:xfrm>
          <a:prstGeom prst="straightConnector1">
            <a:avLst/>
          </a:prstGeom>
          <a:solidFill>
            <a:srgbClr val="E66714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4" name="Shape 424"/>
          <p:cNvSpPr txBox="1"/>
          <p:nvPr/>
        </p:nvSpPr>
        <p:spPr>
          <a:xfrm>
            <a:off x="3775908" y="1767206"/>
            <a:ext cx="1725000" cy="747300"/>
          </a:xfrm>
          <a:prstGeom prst="rect">
            <a:avLst/>
          </a:prstGeom>
          <a:solidFill>
            <a:srgbClr val="DCFF9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endParaRPr sz="14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sz="14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14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5059531" y="3127545"/>
            <a:ext cx="1822200" cy="5646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</a:t>
            </a:r>
            <a:b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SDK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5187" y="1740329"/>
            <a:ext cx="1499934" cy="5770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6114862" y="4788389"/>
            <a:ext cx="2342175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Previously a paid product 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Now released into OPEN SOURCE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" sz="11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Completely free to use - no fees or royalties – including commercial applications</a:t>
            </a:r>
            <a:endParaRPr sz="1100" b="1" dirty="0">
              <a:solidFill>
                <a:srgbClr val="0066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8" name="Shape 438" descr="LunarGWhiteOnBlack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7973" y="3534687"/>
            <a:ext cx="926276" cy="5413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D2B79-90DF-4F5C-B5A1-7A6C238D4784}"/>
              </a:ext>
            </a:extLst>
          </p:cNvPr>
          <p:cNvSpPr txBox="1"/>
          <p:nvPr/>
        </p:nvSpPr>
        <p:spPr bwMode="auto">
          <a:xfrm>
            <a:off x="661312" y="2803435"/>
            <a:ext cx="3783408" cy="938719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Efficiently map a subset of Vulkan over Metal</a:t>
            </a:r>
          </a:p>
          <a:p>
            <a:pPr algn="ctr"/>
            <a:r>
              <a:rPr lang="en-US" sz="116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Very little functionality </a:t>
            </a:r>
            <a:r>
              <a:rPr lang="en-US" sz="1167" b="1" i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not</a:t>
            </a:r>
            <a:r>
              <a:rPr lang="en-US" sz="116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 supported today: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Triangle fans, Separate stencil reference masks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Vulkan Events, Allocation callbacks</a:t>
            </a:r>
          </a:p>
          <a:p>
            <a:pPr algn="ctr"/>
            <a:r>
              <a:rPr lang="en-US" sz="10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Some texture-specific swizzles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5CBF4-65EE-4F53-9BDA-BA7C1D3E119C}"/>
              </a:ext>
            </a:extLst>
          </p:cNvPr>
          <p:cNvSpPr txBox="1"/>
          <p:nvPr/>
        </p:nvSpPr>
        <p:spPr bwMode="auto">
          <a:xfrm>
            <a:off x="6116000" y="4349615"/>
            <a:ext cx="2983803" cy="50257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Beta release – but working to pass all applicable conformance tests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84593F-6116-1341-BC14-4D1759DD922C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374EDD-A934-AF44-8DC2-8E46F51EA81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4" name="Picture 23" descr="Khronos_500px_Nov14.png">
              <a:extLst>
                <a:ext uri="{FF2B5EF4-FFF2-40B4-BE49-F238E27FC236}">
                  <a16:creationId xmlns:a16="http://schemas.microsoft.com/office/drawing/2014/main" id="{47607A54-59D5-4043-ADD0-0EE695129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76B045-3E14-AD47-8C69-473607CF599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EDAE0-8CCC-7E43-BA9A-4D5E59F9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074445"/>
      </p:ext>
    </p:extLst>
  </p:cSld>
  <p:clrMapOvr>
    <a:masterClrMapping/>
  </p:clrMapOvr>
  <p:transition spd="slow"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B711554F-E227-4EE9-8A7E-7BC4AAC107A8}"/>
              </a:ext>
            </a:extLst>
          </p:cNvPr>
          <p:cNvSpPr/>
          <p:nvPr/>
        </p:nvSpPr>
        <p:spPr bwMode="auto">
          <a:xfrm rot="1821326" flipV="1">
            <a:off x="6603707" y="4559674"/>
            <a:ext cx="563572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779" name="Shape 779"/>
          <p:cNvSpPr/>
          <p:nvPr/>
        </p:nvSpPr>
        <p:spPr>
          <a:xfrm rot="-7899817" flipH="1">
            <a:off x="1912903" y="4036453"/>
            <a:ext cx="1787926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0" name="Shape 780"/>
          <p:cNvSpPr/>
          <p:nvPr/>
        </p:nvSpPr>
        <p:spPr>
          <a:xfrm rot="-2900183">
            <a:off x="2112537" y="2240217"/>
            <a:ext cx="1548089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2304518" y="3076428"/>
            <a:ext cx="2121995" cy="10616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F1D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xfrm>
            <a:off x="698500" y="620688"/>
            <a:ext cx="8318500" cy="527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Wider </a:t>
            </a: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 Portability </a:t>
            </a:r>
            <a:r>
              <a:rPr lang="en-US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Initiative</a:t>
            </a:r>
            <a:endParaRPr sz="1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3" name="Shape 783" descr="C:\Users\ntrevett\Events\SIGGRAPH LA Aug15\Pics\Vulkan-Shirt-6-Outlined---Against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709" y="2873276"/>
            <a:ext cx="1276203" cy="1230607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 txBox="1"/>
          <p:nvPr/>
        </p:nvSpPr>
        <p:spPr>
          <a:xfrm>
            <a:off x="3207998" y="1683501"/>
            <a:ext cx="38688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Widened Platform Support</a:t>
            </a:r>
            <a:endParaRPr sz="1600" b="1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pen source run-times over additional backends 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e.g. consoles and Windows UWP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E.g. Mozilla helping to drive gfx-rs for Vulkan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over DX12, OpenGL and Metal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" sz="10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https://github.com/gfx-rs/gfx</a:t>
            </a:r>
            <a:r>
              <a:rPr lang="en" sz="10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" sz="10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https://github.com/gfx-rs/portability</a:t>
            </a:r>
            <a:endParaRPr sz="10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Clr>
                <a:srgbClr val="000000"/>
              </a:buClr>
              <a:buSzPts val="1000"/>
            </a:pPr>
            <a:endParaRPr sz="10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3619501" y="5001063"/>
            <a:ext cx="2192124" cy="58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Conformance Testing</a:t>
            </a: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Subsets cannot be conformant but functionality that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is present </a:t>
            </a:r>
            <a:b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must work!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4244978" y="3303884"/>
            <a:ext cx="1520185" cy="62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Layers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 and validation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1286712" y="4132403"/>
            <a:ext cx="2231470" cy="77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TODAY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Beta release 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to bring Vulkan 1.0 applications to </a:t>
            </a: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macOS and iOS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over</a:t>
            </a:r>
            <a:r>
              <a:rPr lang="en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Metal</a:t>
            </a:r>
            <a:endParaRPr sz="1000" b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8" name="Shape 7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9554" y="2348769"/>
            <a:ext cx="818983" cy="41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 descr="Image result for moltenvk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3316" y="3787861"/>
            <a:ext cx="557259" cy="55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 descr="Image result for lunarG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1833" y="4819678"/>
            <a:ext cx="846473" cy="4038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6EF651-3EC4-4BF5-8DEB-98F275835D9D}"/>
              </a:ext>
            </a:extLst>
          </p:cNvPr>
          <p:cNvSpPr/>
          <p:nvPr/>
        </p:nvSpPr>
        <p:spPr bwMode="auto">
          <a:xfrm rot="1821326" flipH="1">
            <a:off x="5306405" y="3859728"/>
            <a:ext cx="384496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19" name="Shape 785">
            <a:extLst>
              <a:ext uri="{FF2B5EF4-FFF2-40B4-BE49-F238E27FC236}">
                <a16:creationId xmlns:a16="http://schemas.microsoft.com/office/drawing/2014/main" id="{1FCFDBA6-EBB5-46A6-A77C-64455056CFA2}"/>
              </a:ext>
            </a:extLst>
          </p:cNvPr>
          <p:cNvSpPr txBox="1"/>
          <p:nvPr/>
        </p:nvSpPr>
        <p:spPr>
          <a:xfrm>
            <a:off x="5999376" y="5001062"/>
            <a:ext cx="2192124" cy="58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Portability Extension</a:t>
            </a:r>
            <a:r>
              <a:rPr lang="en" sz="16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000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Query target capabilities</a:t>
            </a:r>
          </a:p>
          <a:p>
            <a:pPr algn="ctr">
              <a:buClr>
                <a:srgbClr val="000000"/>
              </a:buClr>
              <a:buSzPts val="1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DA38033-1819-463C-9379-479741517A0E}"/>
              </a:ext>
            </a:extLst>
          </p:cNvPr>
          <p:cNvSpPr/>
          <p:nvPr/>
        </p:nvSpPr>
        <p:spPr bwMode="auto">
          <a:xfrm rot="19778674" flipH="1" flipV="1">
            <a:off x="5332769" y="4604923"/>
            <a:ext cx="384496" cy="368933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0437B5C1-D852-4D50-976C-D22339BF8323}"/>
              </a:ext>
            </a:extLst>
          </p:cNvPr>
          <p:cNvSpPr/>
          <p:nvPr/>
        </p:nvSpPr>
        <p:spPr bwMode="auto">
          <a:xfrm>
            <a:off x="5628509" y="3990776"/>
            <a:ext cx="1340143" cy="828902"/>
          </a:xfrm>
          <a:prstGeom prst="flowChartDocument">
            <a:avLst/>
          </a:prstGeom>
          <a:solidFill>
            <a:srgbClr val="FFFFCC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JSON Schema defines missing functionality per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9CA7A-8A80-477C-BC9C-71A851896C0A}"/>
              </a:ext>
            </a:extLst>
          </p:cNvPr>
          <p:cNvSpPr txBox="1"/>
          <p:nvPr/>
        </p:nvSpPr>
        <p:spPr bwMode="auto">
          <a:xfrm>
            <a:off x="6298580" y="3101421"/>
            <a:ext cx="2531270" cy="631135"/>
          </a:xfrm>
          <a:prstGeom prst="rect">
            <a:avLst/>
          </a:prstGeom>
          <a:solidFill>
            <a:srgbClr val="E1F4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ree open source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layers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lang="en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SDKs </a:t>
            </a:r>
            <a:r>
              <a:rPr lang="en-US" sz="1167" b="1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for </a:t>
            </a:r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ea typeface="Trebuchet MS"/>
                <a:cs typeface="Tahoma" pitchFamily="34" charset="0"/>
                <a:sym typeface="Trebuchet MS"/>
              </a:rPr>
              <a:t>apps to be ported to</a:t>
            </a:r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Vulkan-subset layered libraries  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B403BD-3871-6C45-8C3D-9C354C951DC1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B55B62-689C-FD44-A0FC-D13F1878178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4" name="Picture 23" descr="Khronos_500px_Nov14.png">
              <a:extLst>
                <a:ext uri="{FF2B5EF4-FFF2-40B4-BE49-F238E27FC236}">
                  <a16:creationId xmlns:a16="http://schemas.microsoft.com/office/drawing/2014/main" id="{39D4BB93-EA3A-8D46-9594-4A5915093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B7D9120-27F0-234E-929F-D1F9896730B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DCF8E-2B15-ED4C-BB89-EB6CB74E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483190"/>
      </p:ext>
    </p:extLst>
  </p:cSld>
  <p:clrMapOvr>
    <a:masterClrMapping/>
  </p:clrMapOvr>
  <p:transition spd="slow"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 rot="8591268">
            <a:off x="4330539" y="3496134"/>
            <a:ext cx="686407" cy="2032678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87F3C6">
                  <a:alpha val="0"/>
                </a:srgbClr>
              </a:gs>
              <a:gs pos="50000">
                <a:srgbClr val="B7F5DA"/>
              </a:gs>
              <a:gs pos="100000">
                <a:srgbClr val="B3FFB3">
                  <a:alpha val="274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buClr>
                <a:srgbClr val="FFFFFF"/>
              </a:buClr>
              <a:buSzPts val="1300"/>
              <a:defRPr/>
            </a:pPr>
            <a:endParaRPr sz="13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Shape 504"/>
          <p:cNvSpPr/>
          <p:nvPr/>
        </p:nvSpPr>
        <p:spPr>
          <a:xfrm rot="-8591268" flipH="1">
            <a:off x="5763764" y="3496134"/>
            <a:ext cx="686407" cy="2032678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87F3C6">
                  <a:alpha val="0"/>
                </a:srgbClr>
              </a:gs>
              <a:gs pos="50000">
                <a:srgbClr val="B7F5DA"/>
              </a:gs>
              <a:gs pos="100000">
                <a:srgbClr val="B3FFB3">
                  <a:alpha val="274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algn="ctr" defTabSz="761970" fontAlgn="base">
              <a:lnSpc>
                <a:spcPct val="99000"/>
              </a:lnSpc>
              <a:buClr>
                <a:srgbClr val="FFFFFF"/>
              </a:buClr>
              <a:buSzPts val="1300"/>
              <a:defRPr/>
            </a:pPr>
            <a:endParaRPr sz="13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59087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2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Clspv OpenCL C to Vulkan Compiler</a:t>
            </a:r>
            <a:endParaRPr sz="1200" dirty="0"/>
          </a:p>
        </p:txBody>
      </p:sp>
      <p:sp>
        <p:nvSpPr>
          <p:cNvPr id="506" name="Shape 506"/>
          <p:cNvSpPr txBox="1">
            <a:spLocks noGrp="1"/>
          </p:cNvSpPr>
          <p:nvPr>
            <p:ph idx="1"/>
          </p:nvPr>
        </p:nvSpPr>
        <p:spPr>
          <a:xfrm>
            <a:off x="590872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1575" tIns="40800" rIns="81575" bIns="4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52394" indent="-146044">
              <a:spcBef>
                <a:spcPts val="0"/>
              </a:spcBef>
              <a:buSzPts val="1500"/>
              <a:buFont typeface="Trebuchet MS"/>
              <a:buChar char="•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Experimental collaboration between Google, Codeplay, and Adobe</a:t>
            </a:r>
            <a:endParaRPr sz="1200" dirty="0"/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Successfully tested on over 200K lines of Adobe OpenCL C production code </a:t>
            </a:r>
            <a:endParaRPr sz="1200" dirty="0"/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- t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racks top-of-tree LLVM and clang, not a fork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52394" indent="-146044">
              <a:spcBef>
                <a:spcPts val="400"/>
              </a:spcBef>
              <a:buSzPts val="1500"/>
              <a:buFont typeface="Trebuchet MS"/>
              <a:buChar char="•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Compiles OpenCL C to Vulkan’s SPIR-V execution environment</a:t>
            </a:r>
            <a:endParaRPr sz="1200" dirty="0"/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Proof-of-concept that OpenCL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kernels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can be brought seamlessly to Vulkan</a:t>
            </a:r>
          </a:p>
          <a:p>
            <a:pPr marL="406384" lvl="1" indent="-158744">
              <a:spcBef>
                <a:spcPts val="0"/>
              </a:spcBef>
              <a:buSzPts val="1500"/>
              <a:buFont typeface="Times New Roman"/>
              <a:buChar char="-"/>
            </a:pP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Significant parts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OpenCL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1.2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 far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shaped by </a:t>
            </a:r>
            <a:r>
              <a:rPr lang="en-US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submitted </a:t>
            </a:r>
            <a: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workloads</a:t>
            </a:r>
            <a:br>
              <a:rPr lang="en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4018632" y="4195784"/>
            <a:ext cx="1296673" cy="483252"/>
          </a:xfrm>
          <a:prstGeom prst="rect">
            <a:avLst/>
          </a:prstGeom>
          <a:solidFill>
            <a:srgbClr val="EAEAFA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Clspv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grpSp>
        <p:nvGrpSpPr>
          <p:cNvPr id="508" name="Shape 508"/>
          <p:cNvGrpSpPr/>
          <p:nvPr/>
        </p:nvGrpSpPr>
        <p:grpSpPr>
          <a:xfrm>
            <a:off x="3163973" y="3207051"/>
            <a:ext cx="1550673" cy="699711"/>
            <a:chOff x="1295400" y="3033566"/>
            <a:chExt cx="1860808" cy="839653"/>
          </a:xfrm>
        </p:grpSpPr>
        <p:sp>
          <p:nvSpPr>
            <p:cNvPr id="509" name="Shape 509"/>
            <p:cNvSpPr txBox="1"/>
            <p:nvPr/>
          </p:nvSpPr>
          <p:spPr>
            <a:xfrm>
              <a:off x="1295400" y="3033566"/>
              <a:ext cx="1860808" cy="839653"/>
            </a:xfrm>
            <a:prstGeom prst="rect">
              <a:avLst/>
            </a:prstGeom>
            <a:solidFill>
              <a:srgbClr val="FEF1D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defTabSz="761970" fontAlgn="base">
                <a:lnSpc>
                  <a:spcPct val="99000"/>
                </a:lnSpc>
                <a:defRPr/>
              </a:pPr>
              <a:r>
                <a:rPr lang="en" sz="15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OpenCL C Source</a:t>
              </a:r>
              <a:r>
                <a:rPr lang="en" sz="7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  <a:p>
              <a:pPr defTabSz="761970" fontAlgn="base">
                <a:lnSpc>
                  <a:spcPct val="99000"/>
                </a:lnSpc>
                <a:spcBef>
                  <a:spcPts val="500"/>
                </a:spcBef>
                <a:defRPr/>
              </a:pPr>
              <a:r>
                <a:rPr lang="en" sz="7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510" name="Shape 510" descr="OpenCL_Logo_RGB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5471" y="3347769"/>
              <a:ext cx="452550" cy="4805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1" name="Shape 511"/>
          <p:cNvGrpSpPr/>
          <p:nvPr/>
        </p:nvGrpSpPr>
        <p:grpSpPr>
          <a:xfrm>
            <a:off x="4619291" y="4949413"/>
            <a:ext cx="1508587" cy="649216"/>
            <a:chOff x="1310565" y="5214228"/>
            <a:chExt cx="1810304" cy="779059"/>
          </a:xfrm>
        </p:grpSpPr>
        <p:sp>
          <p:nvSpPr>
            <p:cNvPr id="512" name="Shape 512"/>
            <p:cNvSpPr txBox="1"/>
            <p:nvPr/>
          </p:nvSpPr>
          <p:spPr>
            <a:xfrm>
              <a:off x="1310565" y="5214228"/>
              <a:ext cx="1802621" cy="762709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200" tIns="38075" rIns="76200" bIns="38075" anchor="t" anchorCtr="0">
              <a:noAutofit/>
            </a:bodyPr>
            <a:lstStyle/>
            <a:p>
              <a:pPr defTabSz="761970" fontAlgn="base">
                <a:lnSpc>
                  <a:spcPct val="99000"/>
                </a:lnSpc>
                <a:defRPr/>
              </a:pPr>
              <a:r>
                <a:rPr lang="en" sz="13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Runtime</a:t>
              </a:r>
              <a:endParaRPr sz="2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defTabSz="761970" fontAlgn="base">
                <a:lnSpc>
                  <a:spcPct val="99000"/>
                </a:lnSpc>
                <a:defRPr/>
              </a:pPr>
              <a:r>
                <a:rPr lang="en" sz="230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 sz="1200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513" name="Shape 5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18285" y="5569127"/>
              <a:ext cx="1102584" cy="424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Shape 514" descr="https://lh6.googleusercontent.com/_Smo43DGHAj91qGifiNaiUklrVIF_RGUEoKQ4R5FjNx2NhXv_pDqgzfA8wiJiVmdDWr6hWP7LjQyVO8RGS09-UIafmeF33KMzcOPIJivNf1E11XrxdKYpFxjIIiOVuiWqVBiayisjd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5464" y="1118738"/>
            <a:ext cx="1111667" cy="37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 descr="https://lh3.googleusercontent.com/9rGJo6m2FOgtFOx6jXm1HjCU5b6Jnj5fLyHM5-htrhrBJkHK8HXIYmHvvqjTzvqtr4RlfXj5572uD0LxMAoJ1hSvxdeLmU3-n8DMgSdb2WI96BCWPsuTBLwUXNDgQ8pOGMIn6NkGchQ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5529" y="2272019"/>
            <a:ext cx="1271537" cy="22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 descr="https://lh4.googleusercontent.com/Xb71SfXKwSXZAMhGnivs8dGpcIPAMPakod7v2eQmj4f6B6hTN6BmfxN6aoPIuZkwwJ_uLgPxSQaHR1CF58E3RYu_TbC9g1yYWccIRFzBoBZRFvO4xX16zTmWgupBKeBl4ZkUDRzpOn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66971" y="1537837"/>
            <a:ext cx="468653" cy="589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6037704" y="3207051"/>
            <a:ext cx="1550673" cy="699711"/>
          </a:xfrm>
          <a:prstGeom prst="rect">
            <a:avLst/>
          </a:prstGeom>
          <a:solidFill>
            <a:srgbClr val="FEF1D2"/>
          </a:solidFill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OpenCL  </a:t>
            </a:r>
            <a:b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5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Host Code</a:t>
            </a:r>
            <a:r>
              <a:rPr lang="en" sz="7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defTabSz="761970" fontAlgn="base">
              <a:lnSpc>
                <a:spcPct val="99000"/>
              </a:lnSpc>
              <a:spcBef>
                <a:spcPts val="500"/>
              </a:spcBef>
              <a:defRPr/>
            </a:pPr>
            <a:r>
              <a:rPr lang="en" sz="7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519" name="Shape 519" descr="OpenCL_Logo_RG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763" y="3468887"/>
            <a:ext cx="377125" cy="40047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5600392" y="4195784"/>
            <a:ext cx="1296673" cy="483252"/>
          </a:xfrm>
          <a:prstGeom prst="rect">
            <a:avLst/>
          </a:prstGeom>
          <a:solidFill>
            <a:srgbClr val="EAEAFA"/>
          </a:solidFill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3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API Translator</a:t>
            </a:r>
            <a:endParaRPr sz="1200">
              <a:solidFill>
                <a:srgbClr val="FFFFFF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1887343" y="4147439"/>
            <a:ext cx="2079595" cy="68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algn="r" defTabSz="761970" fontAlgn="base">
              <a:lnSpc>
                <a:spcPct val="99000"/>
              </a:lnSpc>
              <a:defRPr/>
            </a:pPr>
            <a:r>
              <a:rPr lang="en-US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Prototype</a:t>
            </a: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 open </a:t>
            </a:r>
            <a:b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project</a:t>
            </a:r>
            <a:endParaRPr sz="12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  <a:p>
            <a:pPr algn="ctr" defTabSz="761970" fontAlgn="base">
              <a:lnSpc>
                <a:spcPct val="99000"/>
              </a:lnSpc>
              <a:defRPr/>
            </a:pPr>
            <a:r>
              <a:rPr lang="en" sz="1000" b="1" u="sng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https://github.com/google/clspv</a:t>
            </a:r>
            <a:r>
              <a:rPr lang="en" sz="15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5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77120" y="4703293"/>
            <a:ext cx="638715" cy="31935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6939960" y="4203005"/>
            <a:ext cx="1886541" cy="48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defTabSz="761970" fontAlgn="base">
              <a:lnSpc>
                <a:spcPct val="99000"/>
              </a:lnSpc>
              <a:defRPr/>
            </a:pP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future</a:t>
            </a:r>
            <a:b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– </a:t>
            </a:r>
            <a:r>
              <a:rPr lang="en-US" sz="1300" b="1" dirty="0">
                <a:solidFill>
                  <a:srgbClr val="006600"/>
                </a:solidFill>
                <a:latin typeface="Trebuchet MS"/>
                <a:ea typeface="Trebuchet MS"/>
                <a:cs typeface="Trebuchet MS"/>
                <a:sym typeface="Trebuchet MS"/>
              </a:rPr>
              <a:t>if interest?</a:t>
            </a:r>
            <a:endParaRPr sz="1200" dirty="0">
              <a:solidFill>
                <a:srgbClr val="006600"/>
              </a:solidFill>
              <a:latin typeface="Arial Narrow" pitchFamily="34" charset="0"/>
              <a:ea typeface="ヒラギノ角ゴ ProN W3" charset="-128"/>
              <a:sym typeface="Myriad Set Tex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07BD5-A146-42B2-904E-57805D705F54}"/>
              </a:ext>
            </a:extLst>
          </p:cNvPr>
          <p:cNvSpPr txBox="1"/>
          <p:nvPr/>
        </p:nvSpPr>
        <p:spPr bwMode="auto">
          <a:xfrm>
            <a:off x="934794" y="5114462"/>
            <a:ext cx="3083838" cy="701539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latinLnBrk="0" hangingPunct="1">
              <a:lnSpc>
                <a:spcPct val="99000"/>
              </a:lnSpc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rebuchet MS" pitchFamily="34" charset="0"/>
                <a:ea typeface="ヒラギノ角ゴ ProN W3" charset="-128"/>
                <a:cs typeface="Tahoma" pitchFamily="34" charset="0"/>
              </a:defRPr>
            </a:lvl1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" sz="1333" dirty="0">
                <a:sym typeface="Trebuchet MS"/>
              </a:rPr>
              <a:t>Increa</a:t>
            </a:r>
            <a:r>
              <a:rPr lang="en-US" sz="1333" dirty="0">
                <a:sym typeface="Trebuchet MS"/>
              </a:rPr>
              <a:t>sing</a:t>
            </a:r>
            <a:r>
              <a:rPr lang="en" sz="1333" dirty="0">
                <a:sym typeface="Trebuchet MS"/>
              </a:rPr>
              <a:t> depl</a:t>
            </a:r>
            <a:r>
              <a:rPr lang="en-US" sz="1333" dirty="0">
                <a:sym typeface="Trebuchet MS"/>
              </a:rPr>
              <a:t>o</a:t>
            </a:r>
            <a:r>
              <a:rPr lang="en" sz="1333" dirty="0">
                <a:sym typeface="Trebuchet MS"/>
              </a:rPr>
              <a:t>yme</a:t>
            </a:r>
            <a:r>
              <a:rPr lang="en-US" sz="1333" dirty="0">
                <a:sym typeface="Trebuchet MS"/>
              </a:rPr>
              <a:t>n</a:t>
            </a:r>
            <a:r>
              <a:rPr lang="en" sz="1333" dirty="0">
                <a:sym typeface="Trebuchet MS"/>
              </a:rPr>
              <a:t>t </a:t>
            </a:r>
            <a:r>
              <a:rPr lang="en-US" sz="1333" dirty="0">
                <a:sym typeface="Trebuchet MS"/>
              </a:rPr>
              <a:t>options for OpenCL kernel developers e.g. Vulkan is a supported API on Android </a:t>
            </a:r>
            <a:endParaRPr lang="en-US" sz="1333" dirty="0">
              <a:sym typeface="Myriad Set Text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393ABA-5046-654C-A4AB-5C1C651EAE36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258F62-03A3-A848-A9D3-2B5B16B5E923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5" name="Picture 24" descr="Khronos_500px_Nov14.png">
              <a:extLst>
                <a:ext uri="{FF2B5EF4-FFF2-40B4-BE49-F238E27FC236}">
                  <a16:creationId xmlns:a16="http://schemas.microsoft.com/office/drawing/2014/main" id="{CB3167D6-5313-104D-99C5-A9375B57F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8DE04E1-3F5E-0346-A3CC-7313F87AC30B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3B3EF-9221-564C-9906-26011146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173083"/>
      </p:ext>
    </p:extLst>
  </p:cSld>
  <p:clrMapOvr>
    <a:masterClrMapping/>
  </p:clrMapOvr>
  <p:transition spd="slow"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66D7EFC-DFE7-4A49-952A-E55492A014EB}"/>
              </a:ext>
            </a:extLst>
          </p:cNvPr>
          <p:cNvSpPr/>
          <p:nvPr/>
        </p:nvSpPr>
        <p:spPr bwMode="auto">
          <a:xfrm>
            <a:off x="6437713" y="1533116"/>
            <a:ext cx="2598783" cy="43441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Clspv Project Next Steps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972EA2E-857F-4857-A933-3539F82F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64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Vulkan is already expanding its compute model</a:t>
            </a:r>
          </a:p>
          <a:p>
            <a:pPr lvl="1"/>
            <a:r>
              <a:rPr lang="en-US" dirty="0"/>
              <a:t>e.g. 16-bit storage, Variable Pointers, Subgroups</a:t>
            </a:r>
          </a:p>
          <a:p>
            <a:pPr lvl="1"/>
            <a:r>
              <a:rPr lang="en-US" dirty="0"/>
              <a:t>Compact memory types and operations coming</a:t>
            </a:r>
          </a:p>
          <a:p>
            <a:r>
              <a:rPr lang="en-US" dirty="0"/>
              <a:t>We want developers to try their own kernels</a:t>
            </a:r>
          </a:p>
          <a:p>
            <a:pPr lvl="1"/>
            <a:r>
              <a:rPr lang="en-US" dirty="0"/>
              <a:t>Report porting issues and poor performance</a:t>
            </a:r>
          </a:p>
          <a:p>
            <a:r>
              <a:rPr lang="en-US" dirty="0"/>
              <a:t>Establishing public kernel repository</a:t>
            </a:r>
          </a:p>
          <a:p>
            <a:pPr lvl="1"/>
            <a:r>
              <a:rPr lang="en-US" dirty="0"/>
              <a:t>Welcome upload of kernels with key operations</a:t>
            </a:r>
          </a:p>
          <a:p>
            <a:pPr lvl="1"/>
            <a:r>
              <a:rPr lang="en-US" dirty="0"/>
              <a:t>Will be used in long-term perf/regression testing</a:t>
            </a:r>
          </a:p>
          <a:p>
            <a:r>
              <a:rPr lang="en-US" dirty="0"/>
              <a:t>Do we need OpenCL to Vulkan API shim?</a:t>
            </a:r>
          </a:p>
          <a:p>
            <a:pPr lvl="1"/>
            <a:r>
              <a:rPr lang="en-US" dirty="0"/>
              <a:t>Khronos can host an open source project</a:t>
            </a:r>
          </a:p>
          <a:p>
            <a:r>
              <a:rPr lang="en-US" dirty="0"/>
              <a:t>Possible domains to explore:</a:t>
            </a:r>
          </a:p>
          <a:p>
            <a:pPr lvl="1"/>
            <a:r>
              <a:rPr lang="en-US" dirty="0"/>
              <a:t>Existing OpenCL applications and libraries </a:t>
            </a:r>
          </a:p>
          <a:p>
            <a:pPr lvl="1"/>
            <a:r>
              <a:rPr lang="en-US" dirty="0"/>
              <a:t>Vision processing pipelines</a:t>
            </a:r>
          </a:p>
          <a:p>
            <a:pPr lvl="1"/>
            <a:r>
              <a:rPr lang="en-US" dirty="0"/>
              <a:t>Power-efficient machine learning and inferencing</a:t>
            </a:r>
          </a:p>
          <a:p>
            <a:pPr lvl="1"/>
            <a:r>
              <a:rPr lang="en-US" dirty="0"/>
              <a:t>Even gaming can benefit from better compute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EF132-C154-4A79-9493-4601EE48FB82}"/>
              </a:ext>
            </a:extLst>
          </p:cNvPr>
          <p:cNvSpPr txBox="1"/>
          <p:nvPr/>
        </p:nvSpPr>
        <p:spPr bwMode="auto">
          <a:xfrm>
            <a:off x="6642025" y="2237675"/>
            <a:ext cx="2159000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Try using Clspv to port OpenCL kernels to Vulkan compute shaders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155DD-757D-456D-9CB1-C7A9298D1E3C}"/>
              </a:ext>
            </a:extLst>
          </p:cNvPr>
          <p:cNvSpPr txBox="1"/>
          <p:nvPr/>
        </p:nvSpPr>
        <p:spPr bwMode="auto">
          <a:xfrm>
            <a:off x="6648553" y="3317175"/>
            <a:ext cx="2152472" cy="8107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Can Clspv successfully map OpenCL C to Vulkan SPIR-V?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Update compiler open source if necessary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59DEB-3B10-47CD-B9BD-C54B601514F5}"/>
              </a:ext>
            </a:extLst>
          </p:cNvPr>
          <p:cNvSpPr txBox="1"/>
          <p:nvPr/>
        </p:nvSpPr>
        <p:spPr bwMode="auto">
          <a:xfrm>
            <a:off x="7356042" y="5025950"/>
            <a:ext cx="1642010" cy="8107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Propose/support updates to underlying Vulkan programming model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4F467ED-897E-4509-BE67-2854AE9EAC65}"/>
              </a:ext>
            </a:extLst>
          </p:cNvPr>
          <p:cNvSpPr/>
          <p:nvPr/>
        </p:nvSpPr>
        <p:spPr bwMode="auto">
          <a:xfrm>
            <a:off x="7467525" y="2938837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57FA8CC-6625-4820-875E-DC40909C34BA}"/>
              </a:ext>
            </a:extLst>
          </p:cNvPr>
          <p:cNvSpPr/>
          <p:nvPr/>
        </p:nvSpPr>
        <p:spPr bwMode="auto">
          <a:xfrm rot="19778317">
            <a:off x="7749959" y="4223352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7B8C951-41CA-44A3-B35E-C300096D173E}"/>
              </a:ext>
            </a:extLst>
          </p:cNvPr>
          <p:cNvSpPr/>
          <p:nvPr/>
        </p:nvSpPr>
        <p:spPr bwMode="auto">
          <a:xfrm rot="1821683" flipH="1">
            <a:off x="7185091" y="4223352"/>
            <a:ext cx="508000" cy="336729"/>
          </a:xfrm>
          <a:prstGeom prst="downArrow">
            <a:avLst/>
          </a:prstGeom>
          <a:solidFill>
            <a:srgbClr val="EFFFEF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6" name="Picture 15" descr="http://www.cristinacabal.com/imagenes/tick.jpg">
            <a:extLst>
              <a:ext uri="{FF2B5EF4-FFF2-40B4-BE49-F238E27FC236}">
                <a16:creationId xmlns:a16="http://schemas.microsoft.com/office/drawing/2014/main" id="{C1D2603A-6260-419C-8A08-2E248D83D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4035" y="4578906"/>
            <a:ext cx="641085" cy="68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cristinacabal.com/imagenes/tick.jpg">
            <a:extLst>
              <a:ext uri="{FF2B5EF4-FFF2-40B4-BE49-F238E27FC236}">
                <a16:creationId xmlns:a16="http://schemas.microsoft.com/office/drawing/2014/main" id="{1A21D6A6-1FC5-4FDF-B727-A1B509D12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5818" y="4686974"/>
            <a:ext cx="422458" cy="40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58EE32-0EB4-4C02-A469-B9D8DAF0C0FA}"/>
              </a:ext>
            </a:extLst>
          </p:cNvPr>
          <p:cNvSpPr txBox="1"/>
          <p:nvPr/>
        </p:nvSpPr>
        <p:spPr bwMode="auto">
          <a:xfrm>
            <a:off x="6519520" y="1612850"/>
            <a:ext cx="2404010" cy="5797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Clspv Refinement Process</a:t>
            </a:r>
          </a:p>
          <a:p>
            <a:pPr algn="ctr"/>
            <a:r>
              <a:rPr lang="en-US" sz="917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Compiler is being shaped by the workloads attempted</a:t>
            </a:r>
            <a:endParaRPr lang="en-US" sz="1333" b="1" dirty="0">
              <a:solidFill>
                <a:srgbClr val="006600"/>
              </a:solidFill>
              <a:latin typeface="Trebuchet MS" pitchFamily="34" charset="0"/>
              <a:cs typeface="Tahoma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363384-666D-734A-8A4D-CA79736EFCD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E04257-CFB8-B444-AA33-8C290FBE46E6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22" name="Picture 21" descr="Khronos_500px_Nov14.png">
              <a:extLst>
                <a:ext uri="{FF2B5EF4-FFF2-40B4-BE49-F238E27FC236}">
                  <a16:creationId xmlns:a16="http://schemas.microsoft.com/office/drawing/2014/main" id="{7D5E1DF9-2D47-BD43-A48D-A248D526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CD19B31-F914-AB4C-A0A1-A9795D106D5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B3D74-873F-454F-9417-113DA36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925743"/>
      </p:ext>
    </p:extLst>
  </p:cSld>
  <p:clrMapOvr>
    <a:masterClrMapping/>
  </p:clrMapOvr>
  <p:transition spd="slow"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sosceles Triangle 67"/>
          <p:cNvSpPr/>
          <p:nvPr/>
        </p:nvSpPr>
        <p:spPr bwMode="auto">
          <a:xfrm rot="5400000">
            <a:off x="5721356" y="1212249"/>
            <a:ext cx="1382465" cy="2032678"/>
          </a:xfrm>
          <a:prstGeom prst="triangl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B3FFB3">
                  <a:alpha val="3000"/>
                </a:srgb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Ecosystem Roadmap</a:t>
            </a:r>
          </a:p>
        </p:txBody>
      </p:sp>
      <p:pic>
        <p:nvPicPr>
          <p:cNvPr id="46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1114133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2011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635000" y="4701385"/>
            <a:ext cx="15875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C Kernel Language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1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672156" y="4718523"/>
            <a:ext cx="1069152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2.1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SPIR-V in Core</a:t>
            </a: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916089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2015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03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2270139" y="3256137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C++11 Single source programming  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9" y="49956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4460770" y="4718523"/>
            <a:ext cx="1419420" cy="35391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OpenCL 2.2 </a:t>
            </a:r>
            <a:br>
              <a:rPr lang="en-US" sz="1000" dirty="0">
                <a:latin typeface="Trebuchet MS" pitchFamily="34" charset="0"/>
              </a:rPr>
            </a:br>
            <a:r>
              <a:rPr lang="en-US" sz="1000" dirty="0">
                <a:latin typeface="Trebuchet MS" pitchFamily="34" charset="0"/>
              </a:rPr>
              <a:t>C++ Kernel Language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4896627" y="4418663"/>
            <a:ext cx="602658" cy="30774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2017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42" y="2794889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34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3" descr="OpenCL_Logo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96" y="3826441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31" descr="http://blogs.msdn.com/cfs-file.ashx/__key/communityserver-blogs-components-weblogfiles/00-00-01-10-58-metablogapi/3162.image_5F00_47DB465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5031" r="15174" b="28001"/>
          <a:stretch/>
        </p:blipFill>
        <p:spPr bwMode="auto">
          <a:xfrm>
            <a:off x="4800215" y="1755881"/>
            <a:ext cx="831227" cy="3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 descr="Standard C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59" y="1496863"/>
            <a:ext cx="901130" cy="4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Box 9"/>
          <p:cNvSpPr txBox="1">
            <a:spLocks noChangeArrowheads="1"/>
          </p:cNvSpPr>
          <p:nvPr/>
        </p:nvSpPr>
        <p:spPr bwMode="auto">
          <a:xfrm>
            <a:off x="4321907" y="3254979"/>
            <a:ext cx="1778000" cy="4924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SYCL 1.2.1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Trebuchet MS" pitchFamily="34" charset="0"/>
              </a:rPr>
              <a:t>C++14 Single source programming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348223" y="2000458"/>
            <a:ext cx="2172204" cy="63113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Work with industry to bring Heterogeneous compute to standard ISO C++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59B38F-D2D4-4BC3-A413-E768987F7F82}"/>
              </a:ext>
            </a:extLst>
          </p:cNvPr>
          <p:cNvGrpSpPr/>
          <p:nvPr/>
        </p:nvGrpSpPr>
        <p:grpSpPr>
          <a:xfrm>
            <a:off x="5507206" y="2714600"/>
            <a:ext cx="3258774" cy="1512309"/>
            <a:chOff x="6771724" y="4091766"/>
            <a:chExt cx="3910529" cy="181477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DDA2A91-87A3-40D7-95F5-A4449E2257BC}"/>
                </a:ext>
              </a:extLst>
            </p:cNvPr>
            <p:cNvSpPr/>
            <p:nvPr/>
          </p:nvSpPr>
          <p:spPr bwMode="auto">
            <a:xfrm rot="5400000">
              <a:off x="7248006" y="3943605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5" name="Picture 13" descr="OpenCL_Logo_RGB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173" y="4091766"/>
              <a:ext cx="666329" cy="707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7518117" y="4857509"/>
              <a:ext cx="3164136" cy="89574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333" dirty="0">
                  <a:latin typeface="Trebuchet MS" pitchFamily="34" charset="0"/>
                </a:rPr>
                <a:t>OpenCL ‘Next’</a:t>
              </a:r>
            </a:p>
            <a:p>
              <a:pPr>
                <a:lnSpc>
                  <a:spcPct val="90000"/>
                </a:lnSpc>
              </a:pPr>
              <a:r>
                <a:rPr lang="en-US" sz="1167" dirty="0">
                  <a:latin typeface="Trebuchet MS" pitchFamily="34" charset="0"/>
                </a:rPr>
                <a:t>Flexible and efficient deployment of parallel computation across diverse processor architectures 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420298" y="2217856"/>
            <a:ext cx="2080942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C++ programming.</a:t>
            </a:r>
          </a:p>
          <a:p>
            <a:pPr algn="r"/>
            <a:r>
              <a:rPr lang="en-US" sz="10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Great for supporting C++ apps, libraries and frameworks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C840-1165-49AD-994B-AB2007EDD77B}"/>
              </a:ext>
            </a:extLst>
          </p:cNvPr>
          <p:cNvGrpSpPr/>
          <p:nvPr/>
        </p:nvGrpSpPr>
        <p:grpSpPr>
          <a:xfrm>
            <a:off x="5501240" y="4147515"/>
            <a:ext cx="3126228" cy="1529955"/>
            <a:chOff x="6711124" y="2247900"/>
            <a:chExt cx="3751473" cy="1835946"/>
          </a:xfrm>
        </p:grpSpPr>
        <p:sp>
          <p:nvSpPr>
            <p:cNvPr id="78" name="Isosceles Triangle 77"/>
            <p:cNvSpPr/>
            <p:nvPr/>
          </p:nvSpPr>
          <p:spPr bwMode="auto">
            <a:xfrm rot="5400000">
              <a:off x="7187406" y="2089751"/>
              <a:ext cx="1486650" cy="2439214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9" name="Isosceles Triangle 78"/>
            <p:cNvSpPr/>
            <p:nvPr/>
          </p:nvSpPr>
          <p:spPr bwMode="auto">
            <a:xfrm rot="10800000">
              <a:off x="7853417" y="2324100"/>
              <a:ext cx="2549068" cy="1067207"/>
            </a:xfrm>
            <a:prstGeom prst="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B3FFB3">
                    <a:alpha val="3000"/>
                  </a:srgbClr>
                </a:gs>
              </a:gsLst>
              <a:lin ang="5400000" scaled="0"/>
            </a:gradFill>
            <a:ln w="3175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pic>
          <p:nvPicPr>
            <p:cNvPr id="77" name="Shape 8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3759" y="2247900"/>
              <a:ext cx="2051280" cy="789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 bwMode="auto">
            <a:xfrm>
              <a:off x="7696200" y="3080340"/>
              <a:ext cx="2766397" cy="1003506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More deployment options: </a:t>
              </a: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Enabling dispatch of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OpenCL C kernels from </a:t>
              </a:r>
              <a:b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</a:br>
              <a:r>
                <a:rPr lang="en-US" sz="1167" b="1" dirty="0">
                  <a:solidFill>
                    <a:schemeClr val="tx2"/>
                  </a:solidFill>
                  <a:latin typeface="Trebuchet MS" pitchFamily="34" charset="0"/>
                  <a:cs typeface="Tahoma" pitchFamily="34" charset="0"/>
                </a:rPr>
                <a:t>Vulkan runtimes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889000" y="4667489"/>
            <a:ext cx="4792205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C:\Users\ntrevett\NVIDIA CU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92" y="2245803"/>
            <a:ext cx="471515" cy="4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869A1-7E8D-4FB7-9DF6-818DEE47CDB5}"/>
              </a:ext>
            </a:extLst>
          </p:cNvPr>
          <p:cNvSpPr/>
          <p:nvPr/>
        </p:nvSpPr>
        <p:spPr bwMode="auto">
          <a:xfrm>
            <a:off x="3995235" y="2484834"/>
            <a:ext cx="5052173" cy="2059905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007499-BA1A-F346-ADB6-E5591F581002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C844E9-7AD8-314D-8C32-592D1C6A6EFC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7" name="Picture 36" descr="Khronos_500px_Nov14.png">
              <a:extLst>
                <a:ext uri="{FF2B5EF4-FFF2-40B4-BE49-F238E27FC236}">
                  <a16:creationId xmlns:a16="http://schemas.microsoft.com/office/drawing/2014/main" id="{5128F0D7-FE23-9A42-93BF-96A87E3D0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124343B-2F3C-6D4D-A89F-D05CDEBAB19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D0E79-4D5B-F943-B722-D86FE9E4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68830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81C0-5768-4A99-9B52-AE776E0D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Embedded Processors &amp; OpenCL Conformance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A47E3E78-40A6-4D69-9699-2E8A0112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156740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 embedded market is a new frontier needing advanced compute</a:t>
            </a:r>
          </a:p>
          <a:p>
            <a:pPr lvl="1"/>
            <a:r>
              <a:rPr lang="en-US" dirty="0"/>
              <a:t>E.g. Vision and inferencing using a wide range of processor architectures</a:t>
            </a:r>
          </a:p>
          <a:p>
            <a:r>
              <a:rPr lang="en-US" dirty="0"/>
              <a:t>BUT OpenCL is currently monolithic – and arguably desktop/HPC-centric </a:t>
            </a:r>
          </a:p>
          <a:p>
            <a:pPr lvl="1"/>
            <a:r>
              <a:rPr lang="en-US" dirty="0"/>
              <a:t>E.g. a processor without 32-bit IEEE floating point cannot realistically be conformant </a:t>
            </a:r>
          </a:p>
          <a:p>
            <a:pPr lvl="1"/>
            <a:r>
              <a:rPr lang="en-US" dirty="0"/>
              <a:t>Vendors and developers do not want software emulation of higher precisions </a:t>
            </a:r>
          </a:p>
          <a:p>
            <a:r>
              <a:rPr lang="en-US" dirty="0"/>
              <a:t>Many functionality requirements change</a:t>
            </a:r>
            <a:br>
              <a:rPr lang="en-US" dirty="0"/>
            </a:br>
            <a:r>
              <a:rPr lang="en-US" dirty="0"/>
              <a:t>between different markets and processors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2D395E-A71F-4A24-A1B1-050EC8C9E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79780"/>
              </p:ext>
            </p:extLst>
          </p:nvPr>
        </p:nvGraphicFramePr>
        <p:xfrm>
          <a:off x="5270498" y="3309599"/>
          <a:ext cx="3556003" cy="27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569">
                  <a:extLst>
                    <a:ext uri="{9D8B030D-6E8A-4147-A177-3AD203B41FA5}">
                      <a16:colId xmlns:a16="http://schemas.microsoft.com/office/drawing/2014/main" val="2028883680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417697179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3342890774"/>
                    </a:ext>
                  </a:extLst>
                </a:gridCol>
                <a:gridCol w="718478">
                  <a:extLst>
                    <a:ext uri="{9D8B030D-6E8A-4147-A177-3AD203B41FA5}">
                      <a16:colId xmlns:a16="http://schemas.microsoft.com/office/drawing/2014/main" val="3529016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2"/>
                          </a:solidFill>
                          <a:latin typeface="Trebuchet MS" pitchFamily="34" charset="0"/>
                          <a:cs typeface="Tahoma" pitchFamily="34" charset="0"/>
                        </a:rPr>
                        <a:t>Supported Precisions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226041" rtl="0" eaLnBrk="1" latinLnBrk="0" hangingPunct="1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B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226041" rtl="0" eaLnBrk="1" latinLnBrk="0" hangingPunct="1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DSP C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918963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8-bit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1899964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16-bit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41977111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32-bit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581255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64-bit integer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427830438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16-bit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71461218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32-bit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341554763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rebuchet MS" panose="020B0603020202020204" pitchFamily="34" charset="0"/>
                        </a:rPr>
                        <a:t>64-bit float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63154283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2260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Trebuchet MS" panose="020B0603020202020204" pitchFamily="34" charset="0"/>
                        </a:rPr>
                        <a:t>Possible to be OpenCL Compliant?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72329996"/>
                  </a:ext>
                </a:extLst>
              </a:tr>
            </a:tbl>
          </a:graphicData>
        </a:graphic>
      </p:graphicFrame>
      <p:pic>
        <p:nvPicPr>
          <p:cNvPr id="6" name="Picture 5" descr="http://www.cristinacabal.com/imagenes/tick.jpg">
            <a:extLst>
              <a:ext uri="{FF2B5EF4-FFF2-40B4-BE49-F238E27FC236}">
                <a16:creationId xmlns:a16="http://schemas.microsoft.com/office/drawing/2014/main" id="{B84BBE63-AA28-4C6B-9F94-88EC463A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4509120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cristinacabal.com/imagenes/tick.jpg">
            <a:extLst>
              <a:ext uri="{FF2B5EF4-FFF2-40B4-BE49-F238E27FC236}">
                <a16:creationId xmlns:a16="http://schemas.microsoft.com/office/drawing/2014/main" id="{2744B40B-6E02-4186-9F98-1DAC5439B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cristinacabal.com/imagenes/tick.jpg">
            <a:extLst>
              <a:ext uri="{FF2B5EF4-FFF2-40B4-BE49-F238E27FC236}">
                <a16:creationId xmlns:a16="http://schemas.microsoft.com/office/drawing/2014/main" id="{51106D70-4C9A-461C-A219-461C281FC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387919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cristinacabal.com/imagenes/tick.jpg">
            <a:extLst>
              <a:ext uri="{FF2B5EF4-FFF2-40B4-BE49-F238E27FC236}">
                <a16:creationId xmlns:a16="http://schemas.microsoft.com/office/drawing/2014/main" id="{62F5B578-48C5-48E9-BDE5-D898A33B1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2857" y="4239229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://www.cristinacabal.com/imagenes/tick.jpg">
            <a:extLst>
              <a:ext uri="{FF2B5EF4-FFF2-40B4-BE49-F238E27FC236}">
                <a16:creationId xmlns:a16="http://schemas.microsoft.com/office/drawing/2014/main" id="{87A139A2-4CE5-4B3B-BA8B-A34B6FEE0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5155421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cristinacabal.com/imagenes/tick.jpg">
            <a:extLst>
              <a:ext uri="{FF2B5EF4-FFF2-40B4-BE49-F238E27FC236}">
                <a16:creationId xmlns:a16="http://schemas.microsoft.com/office/drawing/2014/main" id="{05D29B61-E3E9-4D36-A300-932FEB8E5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www.cristinacabal.com/imagenes/tick.jpg">
            <a:extLst>
              <a:ext uri="{FF2B5EF4-FFF2-40B4-BE49-F238E27FC236}">
                <a16:creationId xmlns:a16="http://schemas.microsoft.com/office/drawing/2014/main" id="{D853C90D-4C17-456A-9039-502BFE3BB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6386" y="4867389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www.cristinacabal.com/imagenes/tick.jpg">
            <a:extLst>
              <a:ext uri="{FF2B5EF4-FFF2-40B4-BE49-F238E27FC236}">
                <a16:creationId xmlns:a16="http://schemas.microsoft.com/office/drawing/2014/main" id="{E477281D-9917-49D5-B987-863AFA10C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cristinacabal.com/imagenes/tick.jpg">
            <a:extLst>
              <a:ext uri="{FF2B5EF4-FFF2-40B4-BE49-F238E27FC236}">
                <a16:creationId xmlns:a16="http://schemas.microsoft.com/office/drawing/2014/main" id="{265D536D-0D44-4E43-A02E-420B4451A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3877937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://www.cristinacabal.com/imagenes/tick.jpg">
            <a:extLst>
              <a:ext uri="{FF2B5EF4-FFF2-40B4-BE49-F238E27FC236}">
                <a16:creationId xmlns:a16="http://schemas.microsoft.com/office/drawing/2014/main" id="{C02D7D64-D41C-4931-B08E-B93FE5F62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237976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cristinacabal.com/imagenes/tick.jpg">
            <a:extLst>
              <a:ext uri="{FF2B5EF4-FFF2-40B4-BE49-F238E27FC236}">
                <a16:creationId xmlns:a16="http://schemas.microsoft.com/office/drawing/2014/main" id="{965805ED-E0CB-4CA2-8316-3947E276E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4445" y="5155421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www.cristinacabal.com/imagenes/tick.jpg">
            <a:extLst>
              <a:ext uri="{FF2B5EF4-FFF2-40B4-BE49-F238E27FC236}">
                <a16:creationId xmlns:a16="http://schemas.microsoft.com/office/drawing/2014/main" id="{A0A9ABD4-71F7-4947-B026-F7A71991D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4445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http://www.cristinacabal.com/imagenes/tick.jpg">
            <a:extLst>
              <a:ext uri="{FF2B5EF4-FFF2-40B4-BE49-F238E27FC236}">
                <a16:creationId xmlns:a16="http://schemas.microsoft.com/office/drawing/2014/main" id="{1E984F9E-A82B-49A2-908F-DB5BA196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8525" y="4509120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http://www.cristinacabal.com/imagenes/tick.jpg">
            <a:extLst>
              <a:ext uri="{FF2B5EF4-FFF2-40B4-BE49-F238E27FC236}">
                <a16:creationId xmlns:a16="http://schemas.microsoft.com/office/drawing/2014/main" id="{36332475-7B9E-41BF-AED5-E843A44B9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3594140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http://www.cristinacabal.com/imagenes/tick.jpg">
            <a:extLst>
              <a:ext uri="{FF2B5EF4-FFF2-40B4-BE49-F238E27FC236}">
                <a16:creationId xmlns:a16="http://schemas.microsoft.com/office/drawing/2014/main" id="{1BE67871-0B59-4262-8536-7FF284262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3879608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://www.cristinacabal.com/imagenes/tick.jpg">
            <a:extLst>
              <a:ext uri="{FF2B5EF4-FFF2-40B4-BE49-F238E27FC236}">
                <a16:creationId xmlns:a16="http://schemas.microsoft.com/office/drawing/2014/main" id="{08ED29EF-2DDF-458C-9A2A-B21855B9F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4239648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http://www.cristinacabal.com/imagenes/tick.jpg">
            <a:extLst>
              <a:ext uri="{FF2B5EF4-FFF2-40B4-BE49-F238E27FC236}">
                <a16:creationId xmlns:a16="http://schemas.microsoft.com/office/drawing/2014/main" id="{F9C32369-2079-4EB0-AB2B-5D2D37F99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8525" y="5443453"/>
            <a:ext cx="304620" cy="2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http://www.cristinacabal.com/imagenes/tick.jpg">
            <a:extLst>
              <a:ext uri="{FF2B5EF4-FFF2-40B4-BE49-F238E27FC236}">
                <a16:creationId xmlns:a16="http://schemas.microsoft.com/office/drawing/2014/main" id="{51EE68B6-D5E6-457B-99AE-ECC9B51DA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87755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http://www.cristinacabal.com/imagenes/tick.jpg">
            <a:extLst>
              <a:ext uri="{FF2B5EF4-FFF2-40B4-BE49-F238E27FC236}">
                <a16:creationId xmlns:a16="http://schemas.microsoft.com/office/drawing/2014/main" id="{F8E0BA18-D1DD-4AAA-90A6-815819A28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5540" y="5165587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http://www.cristinacabal.com/imagenes/tick.jpg">
            <a:extLst>
              <a:ext uri="{FF2B5EF4-FFF2-40B4-BE49-F238E27FC236}">
                <a16:creationId xmlns:a16="http://schemas.microsoft.com/office/drawing/2014/main" id="{4F91974D-7E78-4678-88E0-FAAF89442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996" y="487755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BAC613-E596-49A8-B945-A6747922CF11}"/>
              </a:ext>
            </a:extLst>
          </p:cNvPr>
          <p:cNvSpPr txBox="1"/>
          <p:nvPr/>
        </p:nvSpPr>
        <p:spPr bwMode="auto">
          <a:xfrm>
            <a:off x="1079501" y="3953196"/>
            <a:ext cx="3507538" cy="861967"/>
          </a:xfrm>
          <a:prstGeom prst="rect">
            <a:avLst/>
          </a:prstGeom>
          <a:noFill/>
          <a:ln w="3175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6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OpenCL is disenfranchising one of its most important emerging market opportunities!</a:t>
            </a:r>
          </a:p>
        </p:txBody>
      </p:sp>
      <p:pic>
        <p:nvPicPr>
          <p:cNvPr id="34" name="Picture 33" descr="http://www.cristinacabal.com/imagenes/tick.jpg">
            <a:extLst>
              <a:ext uri="{FF2B5EF4-FFF2-40B4-BE49-F238E27FC236}">
                <a16:creationId xmlns:a16="http://schemas.microsoft.com/office/drawing/2014/main" id="{C1464CA6-F9D0-4FF6-9FFA-5D4AAB2BD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916" y="4518634"/>
            <a:ext cx="251679" cy="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E258932-0012-6141-9BBB-0628F35561F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E7CAC7-BEEE-054A-BA33-408A78EBC3E0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6" name="Picture 35" descr="Khronos_500px_Nov14.png">
              <a:extLst>
                <a:ext uri="{FF2B5EF4-FFF2-40B4-BE49-F238E27FC236}">
                  <a16:creationId xmlns:a16="http://schemas.microsoft.com/office/drawing/2014/main" id="{577E2544-3711-7C44-8CD3-25191066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A9DA495-F343-0C45-854D-81496190386C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60868-FC5C-3847-8042-4634CCD0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786817"/>
      </p:ext>
    </p:extLst>
  </p:cSld>
  <p:clrMapOvr>
    <a:masterClrMapping/>
  </p:clrMapOvr>
  <p:transition spd="slow"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Next Goals and Design Philosophy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B8C14-D31C-466B-9429-D55669B4143F}"/>
              </a:ext>
            </a:extLst>
          </p:cNvPr>
          <p:cNvSpPr txBox="1"/>
          <p:nvPr/>
        </p:nvSpPr>
        <p:spPr bwMode="auto">
          <a:xfrm>
            <a:off x="775785" y="4762500"/>
            <a:ext cx="8064500" cy="605422"/>
          </a:xfrm>
          <a:prstGeom prst="rect">
            <a:avLst/>
          </a:prstGeom>
          <a:noFill/>
          <a:ln w="3175" algn="ctr">
            <a:solidFill>
              <a:srgbClr val="70AC2E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67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Next aims to be a flexible run-time framework that can be pervasively and cost-effectively deployed across a wider range of heterogenous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793AE-1166-4553-91D9-AE4047E77DE0}"/>
              </a:ext>
            </a:extLst>
          </p:cNvPr>
          <p:cNvSpPr txBox="1"/>
          <p:nvPr/>
        </p:nvSpPr>
        <p:spPr bwMode="auto">
          <a:xfrm>
            <a:off x="775785" y="1651000"/>
            <a:ext cx="7669715" cy="275908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Goals</a:t>
            </a:r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Conformant OpenCL implementations on more diverse processors and platforms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vendors to ship functionality precisely targeting their customers and markets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 conformant OpenCL can expose precisely what is available in the hardware 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Enable incremental feature adoption</a:t>
            </a: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Design Philosophy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More OpenCL features become optional for enhanced deployment flexibility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Features can become optional in both API and languages e.g. floating point precisions</a:t>
            </a:r>
          </a:p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query mechanisms – precisely which features are supported by a device?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F5A7B56-F76A-4598-AF06-5C89034E1BE1}"/>
              </a:ext>
            </a:extLst>
          </p:cNvPr>
          <p:cNvSpPr/>
          <p:nvPr/>
        </p:nvSpPr>
        <p:spPr bwMode="auto">
          <a:xfrm>
            <a:off x="4254500" y="2921000"/>
            <a:ext cx="698500" cy="381000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0C46CE-B5DD-4F46-A947-1E69F2F971D3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D9801F-E92E-9746-AEF5-A9D1DC235C2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8" name="Picture 7" descr="Khronos_500px_Nov14.png">
              <a:extLst>
                <a:ext uri="{FF2B5EF4-FFF2-40B4-BE49-F238E27FC236}">
                  <a16:creationId xmlns:a16="http://schemas.microsoft.com/office/drawing/2014/main" id="{1CFBDB22-3436-5C42-BF4A-5AF90B01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7D98D4-8D3E-2145-A879-5256EDFBE48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D9163-C98B-EE47-BF6C-4A193D61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433964"/>
      </p:ext>
    </p:extLst>
  </p:cSld>
  <p:clrMapOvr>
    <a:masterClrMapping/>
  </p:clrMapOvr>
  <p:transition spd="slow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2.x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en-GB" dirty="0"/>
              <a:t>Tutorial: Heterogeneous Computing Using Modern C++ with OpenCL Devices (Wednesday 9am)</a:t>
            </a:r>
          </a:p>
          <a:p>
            <a:r>
              <a:rPr lang="en-GB" dirty="0"/>
              <a:t>Keynote: OpenCL – A State of the Union (Wednesday 2pm)</a:t>
            </a:r>
          </a:p>
          <a:p>
            <a:r>
              <a:rPr lang="en-GB" dirty="0"/>
              <a:t>Panel: What Next for OpenCL? A session with the Khronos OpenCL WG</a:t>
            </a:r>
            <a:br>
              <a:rPr lang="en-GB" dirty="0"/>
            </a:br>
            <a:r>
              <a:rPr lang="en-GB" dirty="0"/>
              <a:t>(Wednesday 5pm)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850AE-6695-C643-ACD5-F0AC7317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641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D1A1BA-9FBE-4B1E-ADDB-CEEFCA5DC79B}"/>
              </a:ext>
            </a:extLst>
          </p:cNvPr>
          <p:cNvSpPr/>
          <p:nvPr/>
        </p:nvSpPr>
        <p:spPr bwMode="auto">
          <a:xfrm>
            <a:off x="1014779" y="4373123"/>
            <a:ext cx="6223000" cy="280013"/>
          </a:xfrm>
          <a:prstGeom prst="rect">
            <a:avLst/>
          </a:prstGeom>
          <a:solidFill>
            <a:srgbClr val="CCECFF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86727-92C8-4BA3-8F43-D92F199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Next Feature Sets</a:t>
            </a:r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6F07D570-A27B-42AB-B208-05132640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524000"/>
            <a:ext cx="8382000" cy="169258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Vendors can support ANY combination of features to suit their hardware/market</a:t>
            </a:r>
          </a:p>
          <a:p>
            <a:pPr lvl="1"/>
            <a:r>
              <a:rPr lang="en-US" dirty="0"/>
              <a:t>If all exposed features are conformant – the implementation is conformant</a:t>
            </a:r>
          </a:p>
          <a:p>
            <a:r>
              <a:rPr lang="en-US" dirty="0"/>
              <a:t>Khronos will define Feature Sets equivalent to current profiles</a:t>
            </a:r>
          </a:p>
          <a:p>
            <a:pPr lvl="1"/>
            <a:r>
              <a:rPr lang="en-US" dirty="0"/>
              <a:t>Existing profiles and device types not going away! No changes to existing applications</a:t>
            </a:r>
          </a:p>
          <a:p>
            <a:pPr lvl="1"/>
            <a:r>
              <a:rPr lang="en-US" dirty="0"/>
              <a:t>No reason for vendors to remove functionality – as that would break applications</a:t>
            </a:r>
          </a:p>
          <a:p>
            <a:r>
              <a:rPr lang="en-US" dirty="0"/>
              <a:t>Opportunity to coalesce industry support around market-focused feature sets</a:t>
            </a:r>
          </a:p>
          <a:p>
            <a:pPr lvl="1"/>
            <a:r>
              <a:rPr lang="en-US" dirty="0"/>
              <a:t>Khronos aiming to provide Feature Set infrastructure for the industry to leverage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1D50-EA76-4CBE-9139-6E4663691955}"/>
              </a:ext>
            </a:extLst>
          </p:cNvPr>
          <p:cNvSpPr txBox="1"/>
          <p:nvPr/>
        </p:nvSpPr>
        <p:spPr bwMode="auto">
          <a:xfrm>
            <a:off x="941648" y="3443158"/>
            <a:ext cx="2207720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B0F0"/>
                </a:solidFill>
                <a:latin typeface="Trebuchet MS" pitchFamily="34" charset="0"/>
                <a:cs typeface="Tahoma" pitchFamily="34" charset="0"/>
              </a:rPr>
              <a:t>OpenCL 2.2 Functionality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8376C0-5A3C-4D67-97A7-D72D3E14647B}"/>
              </a:ext>
            </a:extLst>
          </p:cNvPr>
          <p:cNvGrpSpPr/>
          <p:nvPr/>
        </p:nvGrpSpPr>
        <p:grpSpPr>
          <a:xfrm>
            <a:off x="1443404" y="3979754"/>
            <a:ext cx="190500" cy="978513"/>
            <a:chOff x="2209800" y="3794393"/>
            <a:chExt cx="228600" cy="11742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25B172-295E-4CAD-A15A-0A59CFE160E1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086EC4-192B-4DD7-9F45-CE0FBF8F3C76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8C68A-5CE4-4DFB-BE8A-3ACC52B2D873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6D059B-E5F6-4711-8C47-DCF509DECBC1}"/>
              </a:ext>
            </a:extLst>
          </p:cNvPr>
          <p:cNvGrpSpPr/>
          <p:nvPr/>
        </p:nvGrpSpPr>
        <p:grpSpPr>
          <a:xfrm>
            <a:off x="2094279" y="3979754"/>
            <a:ext cx="190500" cy="978513"/>
            <a:chOff x="2209800" y="3794393"/>
            <a:chExt cx="228600" cy="11742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BDFFE3-268E-4B02-B66A-42B1C90C2522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14DA8C-E9AF-471A-B2DC-7CF77CDC5818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36826E-DA00-473C-878D-432FA55C621A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6C06D7-98A4-411A-8DD6-4FEC4DA8E7FB}"/>
              </a:ext>
            </a:extLst>
          </p:cNvPr>
          <p:cNvGrpSpPr/>
          <p:nvPr/>
        </p:nvGrpSpPr>
        <p:grpSpPr>
          <a:xfrm>
            <a:off x="2745154" y="3979754"/>
            <a:ext cx="190500" cy="978513"/>
            <a:chOff x="2209800" y="3794393"/>
            <a:chExt cx="228600" cy="11742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319B2D-E162-426B-B0CB-C56742572F03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5480BB-82FE-4BE7-905B-2B918D122395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25D9B-6125-4FD7-AB2F-B8F3474267B5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960EDE-3655-4257-BFC0-40FB3573CE0C}"/>
              </a:ext>
            </a:extLst>
          </p:cNvPr>
          <p:cNvGrpSpPr/>
          <p:nvPr/>
        </p:nvGrpSpPr>
        <p:grpSpPr>
          <a:xfrm>
            <a:off x="3396029" y="3979754"/>
            <a:ext cx="190500" cy="978513"/>
            <a:chOff x="2209800" y="3794393"/>
            <a:chExt cx="228600" cy="11742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1F1BDA-FC68-4F28-8D3B-A0056870C4FC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E48CC1-A2E9-4CF0-9815-6F4EFE1B25D7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8CD98C-B941-47CD-AF79-154CF44A783C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CDBCAD-4BA5-4969-BE8F-7B985482BA74}"/>
              </a:ext>
            </a:extLst>
          </p:cNvPr>
          <p:cNvGrpSpPr/>
          <p:nvPr/>
        </p:nvGrpSpPr>
        <p:grpSpPr>
          <a:xfrm>
            <a:off x="4046904" y="3979754"/>
            <a:ext cx="190500" cy="978513"/>
            <a:chOff x="2209800" y="3794393"/>
            <a:chExt cx="228600" cy="11742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6188CC-697E-46F8-9871-2D9EE275D7C9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7CA33F-7EC2-4761-BABB-E1F60C0BBA77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C02B38-1AA4-4B26-A429-BA849AC29AD4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B6BFAB-285A-414E-A427-9B4DFA685F38}"/>
              </a:ext>
            </a:extLst>
          </p:cNvPr>
          <p:cNvGrpSpPr/>
          <p:nvPr/>
        </p:nvGrpSpPr>
        <p:grpSpPr>
          <a:xfrm>
            <a:off x="4697779" y="3979754"/>
            <a:ext cx="190500" cy="978513"/>
            <a:chOff x="2209800" y="3794393"/>
            <a:chExt cx="228600" cy="11742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0ACFA2-9988-4EF7-9C85-6689CA3442FB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A63E01-4CB6-4C90-A8B8-21F4F31F9011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F1326F-6C7E-488D-A4B0-4868BF69BCB6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A74E6-D981-4139-AE57-FD0C2CA0FF83}"/>
              </a:ext>
            </a:extLst>
          </p:cNvPr>
          <p:cNvGrpSpPr/>
          <p:nvPr/>
        </p:nvGrpSpPr>
        <p:grpSpPr>
          <a:xfrm>
            <a:off x="5348654" y="3979754"/>
            <a:ext cx="190500" cy="978513"/>
            <a:chOff x="2209800" y="3794393"/>
            <a:chExt cx="228600" cy="11742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21EBAB-A8DE-430D-94DD-B61D65A63BE2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B93236-E3C2-499B-B51D-9E12826A7A18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0AF36A-5458-4B29-B019-B16F11578D63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74D53F-EF78-48C7-BF79-D8BB5CEC34A6}"/>
              </a:ext>
            </a:extLst>
          </p:cNvPr>
          <p:cNvGrpSpPr/>
          <p:nvPr/>
        </p:nvGrpSpPr>
        <p:grpSpPr>
          <a:xfrm>
            <a:off x="5999529" y="3979754"/>
            <a:ext cx="190500" cy="978513"/>
            <a:chOff x="2209800" y="3794393"/>
            <a:chExt cx="228600" cy="11742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159675-2B5E-4ED9-8CF3-5EABA876EDA8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237E55-BEAD-4190-9A9B-DAB2CA33D633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2F92F6-8C0B-492A-B20A-2F0C4F7244BB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6EF619-5C3F-41E5-ABB4-4D6777164B10}"/>
              </a:ext>
            </a:extLst>
          </p:cNvPr>
          <p:cNvGrpSpPr/>
          <p:nvPr/>
        </p:nvGrpSpPr>
        <p:grpSpPr>
          <a:xfrm>
            <a:off x="6650404" y="3979754"/>
            <a:ext cx="190500" cy="978513"/>
            <a:chOff x="8610600" y="3718193"/>
            <a:chExt cx="228600" cy="11742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E85FEC6-2E09-4574-968D-D7DF604D3A66}"/>
                </a:ext>
              </a:extLst>
            </p:cNvPr>
            <p:cNvSpPr/>
            <p:nvPr/>
          </p:nvSpPr>
          <p:spPr bwMode="auto">
            <a:xfrm>
              <a:off x="8610600" y="37181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C92B67-755C-4C99-9596-C6ECE99BBFF4}"/>
                </a:ext>
              </a:extLst>
            </p:cNvPr>
            <p:cNvSpPr/>
            <p:nvPr/>
          </p:nvSpPr>
          <p:spPr bwMode="auto">
            <a:xfrm>
              <a:off x="8610600" y="41372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7B852B-051E-491C-B775-B02365E7E1D2}"/>
                </a:ext>
              </a:extLst>
            </p:cNvPr>
            <p:cNvSpPr/>
            <p:nvPr/>
          </p:nvSpPr>
          <p:spPr bwMode="auto">
            <a:xfrm>
              <a:off x="8610600" y="4556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84647F3-C47E-4C71-AAC5-FF563FD6DDD8}"/>
              </a:ext>
            </a:extLst>
          </p:cNvPr>
          <p:cNvSpPr/>
          <p:nvPr/>
        </p:nvSpPr>
        <p:spPr bwMode="auto">
          <a:xfrm>
            <a:off x="4584447" y="3429043"/>
            <a:ext cx="190500" cy="280013"/>
          </a:xfrm>
          <a:prstGeom prst="rect">
            <a:avLst/>
          </a:prstGeom>
          <a:solidFill>
            <a:srgbClr val="C00000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37631-7407-4013-83E8-2E98F85673CE}"/>
              </a:ext>
            </a:extLst>
          </p:cNvPr>
          <p:cNvSpPr txBox="1"/>
          <p:nvPr/>
        </p:nvSpPr>
        <p:spPr bwMode="auto">
          <a:xfrm>
            <a:off x="4765168" y="3429000"/>
            <a:ext cx="2545890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= queryable, optional feature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91A3936-9193-4AF4-B6C6-69702DBA99E1}"/>
              </a:ext>
            </a:extLst>
          </p:cNvPr>
          <p:cNvSpPr/>
          <p:nvPr/>
        </p:nvSpPr>
        <p:spPr bwMode="auto">
          <a:xfrm>
            <a:off x="1252904" y="3912038"/>
            <a:ext cx="5905500" cy="1211123"/>
          </a:xfrm>
          <a:prstGeom prst="roundRect">
            <a:avLst/>
          </a:prstGeom>
          <a:solidFill>
            <a:srgbClr val="FEF1D2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03B715D-B969-4E95-B29F-5E71D57D0438}"/>
              </a:ext>
            </a:extLst>
          </p:cNvPr>
          <p:cNvSpPr/>
          <p:nvPr/>
        </p:nvSpPr>
        <p:spPr bwMode="auto">
          <a:xfrm>
            <a:off x="3983404" y="3796091"/>
            <a:ext cx="3111500" cy="1432543"/>
          </a:xfrm>
          <a:prstGeom prst="roundRect">
            <a:avLst/>
          </a:prstGeom>
          <a:solidFill>
            <a:srgbClr val="FEF1D2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0A09B2B-8442-45F4-94CF-CF72A9EE6CA7}"/>
              </a:ext>
            </a:extLst>
          </p:cNvPr>
          <p:cNvSpPr/>
          <p:nvPr/>
        </p:nvSpPr>
        <p:spPr bwMode="auto">
          <a:xfrm>
            <a:off x="2522904" y="4674804"/>
            <a:ext cx="5778500" cy="317493"/>
          </a:xfrm>
          <a:prstGeom prst="roundRect">
            <a:avLst/>
          </a:prstGeom>
          <a:solidFill>
            <a:srgbClr val="EAEAFA">
              <a:alpha val="54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dirty="0">
              <a:latin typeface="Trebuchet MS" panose="020B0603020202020204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C6FB2B-B8DF-44D0-B208-12D6F845C627}"/>
              </a:ext>
            </a:extLst>
          </p:cNvPr>
          <p:cNvGrpSpPr/>
          <p:nvPr/>
        </p:nvGrpSpPr>
        <p:grpSpPr>
          <a:xfrm>
            <a:off x="7952154" y="3979754"/>
            <a:ext cx="190500" cy="978513"/>
            <a:chOff x="2209800" y="3794393"/>
            <a:chExt cx="228600" cy="11742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C1662DC-8543-4775-82C8-61E0E3964D1E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AB4B32-0FC1-4AF5-AC66-67890296582B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E94FBB-98C9-4596-986E-E330C8DFF455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F04509-4DE6-4344-B02E-6D8177E382A0}"/>
              </a:ext>
            </a:extLst>
          </p:cNvPr>
          <p:cNvGrpSpPr/>
          <p:nvPr/>
        </p:nvGrpSpPr>
        <p:grpSpPr>
          <a:xfrm>
            <a:off x="7301279" y="3979754"/>
            <a:ext cx="190500" cy="978513"/>
            <a:chOff x="2209800" y="3794393"/>
            <a:chExt cx="228600" cy="11742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6E79C29-3122-4313-B401-275B73ED9E59}"/>
                </a:ext>
              </a:extLst>
            </p:cNvPr>
            <p:cNvSpPr/>
            <p:nvPr/>
          </p:nvSpPr>
          <p:spPr bwMode="auto">
            <a:xfrm>
              <a:off x="2209800" y="37943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D07F3EA-D564-4A5F-828A-DCA910F94B46}"/>
                </a:ext>
              </a:extLst>
            </p:cNvPr>
            <p:cNvSpPr/>
            <p:nvPr/>
          </p:nvSpPr>
          <p:spPr bwMode="auto">
            <a:xfrm>
              <a:off x="2209800" y="42134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2723FEB-4071-4CD7-A7F7-BDB4A93BFBBD}"/>
                </a:ext>
              </a:extLst>
            </p:cNvPr>
            <p:cNvSpPr/>
            <p:nvPr/>
          </p:nvSpPr>
          <p:spPr bwMode="auto">
            <a:xfrm>
              <a:off x="2209800" y="4632593"/>
              <a:ext cx="228600" cy="336016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761970" fontAlgn="base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tabLst>
                  <a:tab pos="132286" algn="l"/>
                  <a:tab pos="1464411" algn="l"/>
                  <a:tab pos="2797857" algn="l"/>
                  <a:tab pos="4129981" algn="l"/>
                  <a:tab pos="5460782" algn="l"/>
                </a:tabLst>
              </a:pPr>
              <a:endParaRPr lang="en-US" sz="1333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B03A3D6-B565-432A-AFF7-51261C0DC7F3}"/>
              </a:ext>
            </a:extLst>
          </p:cNvPr>
          <p:cNvSpPr txBox="1"/>
          <p:nvPr/>
        </p:nvSpPr>
        <p:spPr bwMode="auto">
          <a:xfrm>
            <a:off x="1169117" y="5409939"/>
            <a:ext cx="158889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Khronos-defined 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2.2 Full Profile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Feature Set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894732-0006-4F3B-9117-CD16286BEC7C}"/>
              </a:ext>
            </a:extLst>
          </p:cNvPr>
          <p:cNvSpPr txBox="1"/>
          <p:nvPr/>
        </p:nvSpPr>
        <p:spPr bwMode="auto">
          <a:xfrm>
            <a:off x="3751969" y="5409939"/>
            <a:ext cx="1588898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Khronos-defined </a:t>
            </a:r>
          </a:p>
          <a:p>
            <a:pPr algn="ctr"/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OpenCL 1.2 Full Profile</a:t>
            </a:r>
            <a:b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b="1" dirty="0">
                <a:solidFill>
                  <a:srgbClr val="008000"/>
                </a:solidFill>
                <a:latin typeface="Trebuchet MS" pitchFamily="34" charset="0"/>
                <a:cs typeface="Tahoma" pitchFamily="34" charset="0"/>
              </a:rPr>
              <a:t>Feature Set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061915-A161-4CBF-8B55-28FF5C78F81A}"/>
              </a:ext>
            </a:extLst>
          </p:cNvPr>
          <p:cNvSpPr txBox="1"/>
          <p:nvPr/>
        </p:nvSpPr>
        <p:spPr bwMode="auto">
          <a:xfrm>
            <a:off x="7319739" y="5172993"/>
            <a:ext cx="1404388" cy="400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Industry-defined Feature Set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59EC49-61A1-4620-BEFE-7E764498C15E}"/>
              </a:ext>
            </a:extLst>
          </p:cNvPr>
          <p:cNvCxnSpPr>
            <a:cxnSpLocks/>
            <a:stCxn id="57" idx="0"/>
          </p:cNvCxnSpPr>
          <p:nvPr/>
        </p:nvCxnSpPr>
        <p:spPr bwMode="auto">
          <a:xfrm flipH="1" flipV="1">
            <a:off x="1887913" y="5121157"/>
            <a:ext cx="75653" cy="288782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AC2E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A54F5B-EA5B-40E3-8082-2888C74CB16F}"/>
              </a:ext>
            </a:extLst>
          </p:cNvPr>
          <p:cNvCxnSpPr>
            <a:cxnSpLocks/>
            <a:stCxn id="59" idx="0"/>
          </p:cNvCxnSpPr>
          <p:nvPr/>
        </p:nvCxnSpPr>
        <p:spPr bwMode="auto">
          <a:xfrm flipH="1" flipV="1">
            <a:off x="7729905" y="4972870"/>
            <a:ext cx="292028" cy="200123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8BBCC9-A078-44A8-BEF2-E5760DCA9715}"/>
              </a:ext>
            </a:extLst>
          </p:cNvPr>
          <p:cNvCxnSpPr>
            <a:cxnSpLocks/>
            <a:stCxn id="58" idx="0"/>
          </p:cNvCxnSpPr>
          <p:nvPr/>
        </p:nvCxnSpPr>
        <p:spPr bwMode="auto">
          <a:xfrm flipV="1">
            <a:off x="4546418" y="5239107"/>
            <a:ext cx="155028" cy="170832"/>
          </a:xfrm>
          <a:prstGeom prst="line">
            <a:avLst/>
          </a:prstGeom>
          <a:solidFill>
            <a:srgbClr val="E66714"/>
          </a:solidFill>
          <a:ln w="25400" cap="flat" cmpd="sng" algn="ctr">
            <a:solidFill>
              <a:srgbClr val="70AC2E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F46CBC-7B73-5B4C-A0C1-BAAFAB0410C5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B651C28-EC72-7D46-9BD9-7942B24B3335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7" name="Picture 66" descr="Khronos_500px_Nov14.png">
              <a:extLst>
                <a:ext uri="{FF2B5EF4-FFF2-40B4-BE49-F238E27FC236}">
                  <a16:creationId xmlns:a16="http://schemas.microsoft.com/office/drawing/2014/main" id="{F96B4CA0-ADD0-1040-910F-D0B851E45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7759613-9D37-4646-B307-ACF2C320E8A8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01209-DF6F-C74F-B2C1-E43FB446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260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 animBg="1"/>
      <p:bldP spid="57" grpId="0"/>
      <p:bldP spid="58" grpId="0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6727-92C8-4BA3-8F43-D92F1990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56" y="-9815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Next Feature Set </a:t>
            </a:r>
            <a:r>
              <a:rPr lang="en-US" i="1" dirty="0"/>
              <a:t>Discussion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7F7E26-DA33-EB4E-AD07-4026DB92B159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E2888F-7AFC-C74E-9534-6868AF736C84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7" name="Picture 6" descr="Khronos_500px_Nov14.png">
              <a:extLst>
                <a:ext uri="{FF2B5EF4-FFF2-40B4-BE49-F238E27FC236}">
                  <a16:creationId xmlns:a16="http://schemas.microsoft.com/office/drawing/2014/main" id="{2DEEC5AA-9F3D-704C-807A-9D02135B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21F90A-EDF1-D143-94FA-8AE5DE669E95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4661-9C71-40D4-A48C-009ACB836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need your input!</a:t>
            </a:r>
          </a:p>
          <a:p>
            <a:pPr lvl="1"/>
            <a:r>
              <a:rPr lang="en-US" dirty="0"/>
              <a:t>Brainstorm discussions below!</a:t>
            </a:r>
          </a:p>
          <a:p>
            <a:r>
              <a:rPr lang="en-US" dirty="0"/>
              <a:t>Industry-defined Feature Sets to reduce market fragmentation</a:t>
            </a:r>
          </a:p>
          <a:p>
            <a:pPr lvl="1"/>
            <a:r>
              <a:rPr lang="en-US" dirty="0"/>
              <a:t>Who should define these – how reach consensus?   Not Khronos?</a:t>
            </a:r>
          </a:p>
          <a:p>
            <a:pPr lvl="1"/>
            <a:r>
              <a:rPr lang="en-US" dirty="0"/>
              <a:t>Vertical market focused – e.g. inferencing, vision processing?</a:t>
            </a:r>
          </a:p>
          <a:p>
            <a:pPr lvl="1"/>
            <a:r>
              <a:rPr lang="en-US" dirty="0"/>
              <a:t>Opportunity to move past the current 1.2 logjam - OpenCL 1.2++ Desktop Feature Set?</a:t>
            </a:r>
          </a:p>
          <a:p>
            <a:r>
              <a:rPr lang="en-US" dirty="0"/>
              <a:t>Feature Set Conformance - providing an incentive to reduce fragmentation</a:t>
            </a:r>
          </a:p>
          <a:p>
            <a:pPr lvl="1"/>
            <a:r>
              <a:rPr lang="en-US" dirty="0"/>
              <a:t>If 100% of features pass all tests – vendor can claim conformance to that Feature Set</a:t>
            </a:r>
          </a:p>
          <a:p>
            <a:pPr lvl="1"/>
            <a:r>
              <a:rPr lang="en-US" dirty="0"/>
              <a:t>Supporting popular Feature Sets may help drive sales</a:t>
            </a:r>
          </a:p>
          <a:p>
            <a:pPr lvl="1"/>
            <a:r>
              <a:rPr lang="en-US" dirty="0"/>
              <a:t>An implementation may support multiple Feature Sets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EF156B-BBD6-4409-9311-6731B3FE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020192"/>
            <a:ext cx="3584148" cy="11600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BCC2D-684F-7045-84B0-E8E4B71B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913955"/>
      </p:ext>
    </p:extLst>
  </p:cSld>
  <p:clrMapOvr>
    <a:masterClrMapping/>
  </p:clrMapOvr>
  <p:transition spd="slow">
    <p:strips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Khronos Advisory Panels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2286002" y="2596785"/>
            <a:ext cx="1333500" cy="679303"/>
          </a:xfrm>
          <a:prstGeom prst="ellipse">
            <a:avLst/>
          </a:prstGeom>
          <a:solidFill>
            <a:srgbClr val="FEF1D2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333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Working Group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5588002" y="2596785"/>
            <a:ext cx="1333500" cy="679303"/>
          </a:xfrm>
          <a:prstGeom prst="ellipse">
            <a:avLst/>
          </a:prstGeom>
          <a:solidFill>
            <a:srgbClr val="EFFFEF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333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Advisory Panel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100527" y="2631257"/>
            <a:ext cx="1079500" cy="610360"/>
          </a:xfrm>
          <a:prstGeom prst="rect">
            <a:avLst/>
          </a:prstGeom>
          <a:solidFill>
            <a:srgbClr val="E0E0F8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r>
              <a:rPr lang="en-US" sz="1167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  <a:sym typeface="Myriad Set Text" charset="0"/>
              </a:rPr>
              <a:t>Shared Email lis</a:t>
            </a:r>
            <a:r>
              <a:rPr lang="en-US" sz="1167" b="1" dirty="0">
                <a:latin typeface="Trebuchet MS" panose="020B0603020202020204" pitchFamily="34" charset="0"/>
                <a:ea typeface="Tahoma" pitchFamily="34" charset="0"/>
                <a:cs typeface="Tahoma" pitchFamily="34" charset="0"/>
              </a:rPr>
              <a:t>t and Repositories</a:t>
            </a:r>
            <a:endParaRPr lang="en-US" sz="1167" b="1" dirty="0"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619502" y="2936436"/>
            <a:ext cx="476249" cy="0"/>
          </a:xfrm>
          <a:prstGeom prst="straightConnector1">
            <a:avLst/>
          </a:prstGeom>
          <a:solidFill>
            <a:srgbClr val="E66714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5175251" y="2936436"/>
            <a:ext cx="412751" cy="0"/>
          </a:xfrm>
          <a:prstGeom prst="straightConnector1">
            <a:avLst/>
          </a:prstGeom>
          <a:solidFill>
            <a:srgbClr val="E66714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 bwMode="auto">
          <a:xfrm>
            <a:off x="576450" y="3356422"/>
            <a:ext cx="3143810" cy="86196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Members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Companies pay membership Fee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Sign NDA and IP Framework + Membership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Directly participate in working groups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080001" y="3356422"/>
            <a:ext cx="3936999" cy="86196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Advisors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Individuals Pay $0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Sign NDA and IP Framework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Provide requirements and feedback to working group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952500" y="1651000"/>
            <a:ext cx="7366000" cy="7848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Encouraging wider industry participation – particularly application developers </a:t>
            </a:r>
          </a:p>
          <a:p>
            <a:pPr algn="ctr"/>
            <a:r>
              <a:rPr lang="en-US" sz="1500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The Working Group invites input and shares draft specifications and other materials with its Advisory Panel  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709452" y="4350987"/>
            <a:ext cx="6032500" cy="70769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Advisory Panel membership is ‘By Invitation’ and renewed annually. 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No ‘minimum workload’ commitment – but we love input and feedback!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 Please reach out if you wish to participate!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164A4-A353-43AF-9489-05C43C4F78B9}"/>
              </a:ext>
            </a:extLst>
          </p:cNvPr>
          <p:cNvSpPr txBox="1"/>
          <p:nvPr/>
        </p:nvSpPr>
        <p:spPr bwMode="auto">
          <a:xfrm>
            <a:off x="1507098" y="5193320"/>
            <a:ext cx="6437211" cy="502573"/>
          </a:xfrm>
          <a:prstGeom prst="rect">
            <a:avLst/>
          </a:prstGeom>
          <a:noFill/>
          <a:ln w="3175" algn="ctr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The OpenCL Advisory Panel covers OpenCL and SYCL</a:t>
            </a:r>
          </a:p>
          <a:p>
            <a:pPr algn="ctr"/>
            <a:r>
              <a:rPr lang="en-US" sz="1333" b="1" dirty="0">
                <a:solidFill>
                  <a:srgbClr val="006600"/>
                </a:solidFill>
                <a:latin typeface="Trebuchet MS" pitchFamily="34" charset="0"/>
                <a:cs typeface="Tahoma" pitchFamily="34" charset="0"/>
              </a:rPr>
              <a:t>Suggestion to hold an OpenCL Advisory Panel F2F session around IWOCL 2019?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5733C5-BF4A-0948-A742-0DD1F7F45B5C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0C31B4-58AC-0248-9326-560B26A2C2D2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5" name="Picture 14" descr="Khronos_500px_Nov14.png">
              <a:extLst>
                <a:ext uri="{FF2B5EF4-FFF2-40B4-BE49-F238E27FC236}">
                  <a16:creationId xmlns:a16="http://schemas.microsoft.com/office/drawing/2014/main" id="{2AB20F44-B1DC-BB4F-B6CA-6CE6F3704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6D6927-E27D-624F-BA68-EA4870994CDE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111D3D0-23EF-C248-93C6-FEA539CD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281657"/>
      </p:ext>
    </p:extLst>
  </p:cSld>
  <p:clrMapOvr>
    <a:masterClrMapping/>
  </p:clrMapOvr>
  <p:transition spd="slow">
    <p:strips dir="r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Involved!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7584" y="1600200"/>
            <a:ext cx="7859216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OpenCL is driving to new levels of deployment flexibility</a:t>
            </a:r>
          </a:p>
          <a:p>
            <a:pPr lvl="1"/>
            <a:r>
              <a:rPr lang="en-US" dirty="0"/>
              <a:t>We need to know what you need from OpenCL</a:t>
            </a:r>
          </a:p>
          <a:p>
            <a:pPr lvl="1"/>
            <a:r>
              <a:rPr lang="en-US" dirty="0"/>
              <a:t>IWOCL is the perfect opportunity to find out!</a:t>
            </a:r>
          </a:p>
          <a:p>
            <a:r>
              <a:rPr lang="en-US" dirty="0"/>
              <a:t>In particular we need input and direction on OpenCL Next and Feature Sets</a:t>
            </a:r>
          </a:p>
          <a:p>
            <a:pPr lvl="1"/>
            <a:r>
              <a:rPr lang="en-US" dirty="0"/>
              <a:t>Let us know what you think!</a:t>
            </a:r>
          </a:p>
          <a:p>
            <a:r>
              <a:rPr lang="en-US" dirty="0"/>
              <a:t>Multiple ways to engage and help OpenCL evolve</a:t>
            </a:r>
          </a:p>
          <a:p>
            <a:pPr lvl="1"/>
            <a:r>
              <a:rPr lang="en-US" dirty="0"/>
              <a:t>Join Khronos for a voice and a vote in any of these standards</a:t>
            </a:r>
          </a:p>
          <a:p>
            <a:pPr lvl="1"/>
            <a:r>
              <a:rPr lang="en-US" dirty="0"/>
              <a:t>Or ask about an invite to the OpenCL Advisory Panel</a:t>
            </a:r>
          </a:p>
          <a:p>
            <a:pPr lvl="1"/>
            <a:r>
              <a:rPr lang="en-US" dirty="0"/>
              <a:t>Or ask about joining KSCAF if you are involved in Safety Critical development</a:t>
            </a:r>
          </a:p>
          <a:p>
            <a:pPr lvl="1"/>
            <a:r>
              <a:rPr lang="en-US" dirty="0"/>
              <a:t>Or consider contributing kernels to the Clspv project</a:t>
            </a:r>
          </a:p>
          <a:p>
            <a:r>
              <a:rPr lang="en-US" dirty="0"/>
              <a:t>Neil Trevett</a:t>
            </a:r>
            <a:endParaRPr lang="en-US" dirty="0">
              <a:hlinkClick r:id="" action="ppaction://noaction"/>
            </a:endParaRPr>
          </a:p>
          <a:p>
            <a:pPr lvl="1"/>
            <a:r>
              <a:rPr lang="en-US" dirty="0">
                <a:hlinkClick r:id="" action="ppaction://noaction"/>
              </a:rPr>
              <a:t>ntrevett@nvidia.com</a:t>
            </a:r>
          </a:p>
          <a:p>
            <a:pPr lvl="1"/>
            <a:r>
              <a:rPr lang="en-US" dirty="0">
                <a:hlinkClick r:id="" action="ppaction://noaction"/>
              </a:rPr>
              <a:t>@neilt3d</a:t>
            </a:r>
          </a:p>
          <a:p>
            <a:pPr lvl="1"/>
            <a:r>
              <a:rPr lang="en-US" dirty="0">
                <a:hlinkClick r:id="rId3"/>
              </a:rPr>
              <a:t>www.khronos.org</a:t>
            </a:r>
          </a:p>
          <a:p>
            <a:pPr marL="253369" lvl="1" indent="0">
              <a:buNone/>
            </a:pPr>
            <a:endParaRPr lang="en-US" dirty="0">
              <a:hlinkClick r:id="" action="ppaction://noactio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40" y="5113973"/>
            <a:ext cx="4752340" cy="113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8D17161-C9AE-4347-874B-7E82A8A28FC4}"/>
              </a:ext>
            </a:extLst>
          </p:cNvPr>
          <p:cNvGrpSpPr/>
          <p:nvPr/>
        </p:nvGrpSpPr>
        <p:grpSpPr>
          <a:xfrm>
            <a:off x="0" y="0"/>
            <a:ext cx="611596" cy="6885384"/>
            <a:chOff x="-1996" y="0"/>
            <a:chExt cx="611596" cy="6885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C9C334-DDFA-D247-8666-079DD98A95E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0" name="Picture 9" descr="Khronos_500px_Nov14.png">
              <a:extLst>
                <a:ext uri="{FF2B5EF4-FFF2-40B4-BE49-F238E27FC236}">
                  <a16:creationId xmlns:a16="http://schemas.microsoft.com/office/drawing/2014/main" id="{141015AA-CCFB-A14E-8450-9547AE037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AA2E3C-0222-B44D-8ECB-330CA70889EC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BDC83-3885-934D-9F25-201EC935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023788"/>
      </p:ext>
    </p:extLst>
  </p:cSld>
  <p:clrMapOvr>
    <a:masterClrMapping/>
  </p:clrMapOvr>
  <p:transition spd="slow">
    <p:strips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>
                <a:hlinkClick r:id="rId2"/>
              </a:rPr>
              <a:t>Standard Portable Intermediate Representation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Defines an IR for OpenCL programs</a:t>
            </a:r>
          </a:p>
          <a:p>
            <a:pPr>
              <a:lnSpc>
                <a:spcPct val="110000"/>
              </a:lnSpc>
            </a:pPr>
            <a:r>
              <a:rPr lang="en-GB" dirty="0"/>
              <a:t>Means that developers can ship portable binaries instead of their OpenCL source</a:t>
            </a:r>
          </a:p>
          <a:p>
            <a:pPr>
              <a:lnSpc>
                <a:spcPct val="110000"/>
              </a:lnSpc>
            </a:pPr>
            <a:r>
              <a:rPr lang="en-GB" dirty="0"/>
              <a:t>Also intended to be a target for other languages/programming models (C++ AMP, SYCL, </a:t>
            </a:r>
            <a:r>
              <a:rPr lang="en-GB" dirty="0" err="1"/>
              <a:t>OpenACC</a:t>
            </a:r>
            <a:r>
              <a:rPr lang="en-GB" dirty="0"/>
              <a:t>, DSLs)</a:t>
            </a:r>
          </a:p>
          <a:p>
            <a:pPr>
              <a:lnSpc>
                <a:spcPct val="110000"/>
              </a:lnSpc>
            </a:pPr>
            <a:r>
              <a:rPr lang="en-GB" dirty="0"/>
              <a:t>SPIR-V ratified March 2016</a:t>
            </a:r>
          </a:p>
          <a:p>
            <a:pPr>
              <a:lnSpc>
                <a:spcPct val="110000"/>
              </a:lnSpc>
            </a:pPr>
            <a:r>
              <a:rPr lang="en-GB" dirty="0"/>
              <a:t>Open source SPIR-V tools on Khronos website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32656"/>
            <a:ext cx="2160240" cy="10801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9EB21-01DF-3D47-BA7E-2043A4B4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526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16832"/>
            <a:ext cx="8890000" cy="393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32656"/>
            <a:ext cx="2160240" cy="10801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36FC0-AC29-304D-A19C-4AFC53D5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22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Single source C++ abstraction layer for OpenCL</a:t>
            </a:r>
          </a:p>
          <a:p>
            <a:pPr>
              <a:lnSpc>
                <a:spcPct val="110000"/>
              </a:lnSpc>
            </a:pPr>
            <a:r>
              <a:rPr lang="en-GB" dirty="0"/>
              <a:t>Goal is to enable the creation of C++ libraries and frameworks that utilize OpenCL</a:t>
            </a:r>
          </a:p>
          <a:p>
            <a:pPr>
              <a:lnSpc>
                <a:spcPct val="110000"/>
              </a:lnSpc>
            </a:pPr>
            <a:r>
              <a:rPr lang="en-GB" dirty="0"/>
              <a:t>Can utilize SPIR to target OpenCL platform</a:t>
            </a:r>
          </a:p>
          <a:p>
            <a:pPr>
              <a:lnSpc>
                <a:spcPct val="110000"/>
              </a:lnSpc>
            </a:pPr>
            <a:r>
              <a:rPr lang="en-GB" dirty="0"/>
              <a:t>Supports ‘host-</a:t>
            </a:r>
            <a:r>
              <a:rPr lang="en-GB" dirty="0" err="1"/>
              <a:t>fallback</a:t>
            </a:r>
            <a:r>
              <a:rPr lang="en-GB" dirty="0"/>
              <a:t>’ (CPU) when no OpenCL devices available</a:t>
            </a:r>
          </a:p>
          <a:p>
            <a:pPr>
              <a:lnSpc>
                <a:spcPct val="110000"/>
              </a:lnSpc>
            </a:pPr>
            <a:r>
              <a:rPr lang="en-GB" dirty="0">
                <a:hlinkClick r:id="rId2"/>
              </a:rPr>
              <a:t>Provisional specification</a:t>
            </a:r>
            <a:r>
              <a:rPr lang="en-GB" dirty="0"/>
              <a:t> released Mar’14, v1.2 final released at IWOCL 2015</a:t>
            </a:r>
          </a:p>
          <a:p>
            <a:pPr>
              <a:lnSpc>
                <a:spcPct val="110000"/>
              </a:lnSpc>
            </a:pPr>
            <a:r>
              <a:rPr lang="en-GB" dirty="0"/>
              <a:t>Implementations: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Codeplay</a:t>
            </a:r>
            <a:r>
              <a:rPr lang="en-GB" dirty="0"/>
              <a:t> </a:t>
            </a:r>
            <a:r>
              <a:rPr lang="en-GB" dirty="0" err="1"/>
              <a:t>ComputeCpp</a:t>
            </a:r>
            <a:r>
              <a:rPr lang="en-GB" dirty="0"/>
              <a:t> Community Edition (free)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triSYCL</a:t>
            </a:r>
            <a:r>
              <a:rPr lang="en-GB" dirty="0"/>
              <a:t> (open source on 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404664"/>
            <a:ext cx="2095500" cy="95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 3"/>
          <p:cNvSpPr/>
          <p:nvPr/>
        </p:nvSpPr>
        <p:spPr>
          <a:xfrm>
            <a:off x="3131840" y="6381328"/>
            <a:ext cx="30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More info: </a:t>
            </a:r>
            <a:r>
              <a:rPr lang="en-GB" dirty="0">
                <a:hlinkClick r:id="rId4"/>
              </a:rPr>
              <a:t>http://</a:t>
            </a:r>
            <a:r>
              <a:rPr lang="en-GB" dirty="0" err="1">
                <a:hlinkClick r:id="rId4"/>
              </a:rPr>
              <a:t>sycl.tech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74C38-FC7C-E040-9072-D51E5404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95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SYCL talks at IWOCL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Heterogeneous Computing Using Modern C++ with OpenCL Devices (Wednesday at 9am)</a:t>
            </a:r>
          </a:p>
          <a:p>
            <a:r>
              <a:rPr lang="en-GB" dirty="0"/>
              <a:t>Developer Feedback Session on OpenCL 2.x, SYCL and SPIR with the Khronos OpenCL working group (Wednesday 5.30pm)</a:t>
            </a:r>
          </a:p>
          <a:p>
            <a:r>
              <a:rPr lang="en-GB" dirty="0"/>
              <a:t>Accelerated Machine Learning Using </a:t>
            </a:r>
            <a:r>
              <a:rPr lang="en-GB" dirty="0" err="1"/>
              <a:t>TensorFlow</a:t>
            </a:r>
            <a:r>
              <a:rPr lang="en-GB" dirty="0"/>
              <a:t> and SYCL on OpenCL Devices (Thursday 4.30pm)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64" y="404664"/>
            <a:ext cx="2095500" cy="95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DF171-4A1A-F149-888A-3FDFDC2E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53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b="1" dirty="0" err="1">
                <a:solidFill>
                  <a:srgbClr val="FF0000"/>
                </a:solidFill>
              </a:rPr>
              <a:t>CLBlast</a:t>
            </a:r>
            <a:r>
              <a:rPr lang="en-GB" dirty="0"/>
              <a:t>: </a:t>
            </a:r>
          </a:p>
          <a:p>
            <a:pPr lvl="1"/>
            <a:r>
              <a:rPr lang="en-GB" dirty="0">
                <a:hlinkClick r:id="rId3"/>
              </a:rPr>
              <a:t>https://cnugteren.github.io/clblast/clblast.html</a:t>
            </a:r>
            <a:r>
              <a:rPr lang="en-GB" dirty="0"/>
              <a:t> </a:t>
            </a:r>
          </a:p>
          <a:p>
            <a:r>
              <a:rPr lang="en-GB" dirty="0" err="1"/>
              <a:t>clFFT</a:t>
            </a:r>
            <a:r>
              <a:rPr lang="en-GB" dirty="0"/>
              <a:t>/</a:t>
            </a:r>
            <a:r>
              <a:rPr lang="en-GB" dirty="0" err="1"/>
              <a:t>clBLAS</a:t>
            </a:r>
            <a:r>
              <a:rPr lang="en-GB" dirty="0"/>
              <a:t>/</a:t>
            </a:r>
            <a:r>
              <a:rPr lang="en-GB" dirty="0" err="1"/>
              <a:t>clRNG</a:t>
            </a:r>
            <a:r>
              <a:rPr lang="en-GB" dirty="0"/>
              <a:t> (all on GitHub)</a:t>
            </a:r>
          </a:p>
          <a:p>
            <a:r>
              <a:rPr lang="en-GB" dirty="0" err="1"/>
              <a:t>Arrayfire</a:t>
            </a:r>
            <a:r>
              <a:rPr lang="en-GB" dirty="0"/>
              <a:t> (on </a:t>
            </a:r>
            <a:r>
              <a:rPr lang="en-GB" dirty="0" err="1"/>
              <a:t>GitHub</a:t>
            </a:r>
            <a:r>
              <a:rPr lang="en-GB" dirty="0"/>
              <a:t>)</a:t>
            </a:r>
          </a:p>
          <a:p>
            <a:r>
              <a:rPr lang="en-GB" dirty="0"/>
              <a:t>Boost compute with </a:t>
            </a:r>
            <a:r>
              <a:rPr lang="en-GB" dirty="0" err="1"/>
              <a:t>VexCL</a:t>
            </a:r>
            <a:endParaRPr lang="en-GB" dirty="0"/>
          </a:p>
          <a:p>
            <a:r>
              <a:rPr lang="en-GB" dirty="0" err="1"/>
              <a:t>ViennaCL</a:t>
            </a:r>
            <a:r>
              <a:rPr lang="en-GB" dirty="0"/>
              <a:t> (</a:t>
            </a:r>
            <a:r>
              <a:rPr lang="en-GB" dirty="0" err="1"/>
              <a:t>PETSc</a:t>
            </a:r>
            <a:r>
              <a:rPr lang="en-GB" dirty="0"/>
              <a:t>), PARALUTION</a:t>
            </a:r>
          </a:p>
          <a:p>
            <a:r>
              <a:rPr lang="en-GB" dirty="0"/>
              <a:t>Lots more - see the Khronos OpenCL pages: </a:t>
            </a:r>
          </a:p>
          <a:p>
            <a:pPr lvl="1"/>
            <a:r>
              <a:rPr lang="en-GB" dirty="0">
                <a:hlinkClick r:id="rId4"/>
              </a:rPr>
              <a:t>https://www.khronos.org/opencl/resources</a:t>
            </a:r>
            <a:r>
              <a:rPr lang="en-GB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A37B3-41C2-6A45-AB19-8AFAA894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D507-9C22-E14A-A142-628038A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CLBlast</a:t>
            </a:r>
            <a:r>
              <a:rPr lang="en-GB" dirty="0"/>
              <a:t> on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C5637-3C52-1B41-AC33-83D06F05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12FC8-068F-8E42-B90D-A09EB7AD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07715"/>
            <a:ext cx="7158579" cy="53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2.2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Released at IWOCL 2017</a:t>
            </a:r>
          </a:p>
          <a:p>
            <a:endParaRPr lang="en-US" dirty="0"/>
          </a:p>
          <a:p>
            <a:r>
              <a:rPr lang="en-US" dirty="0"/>
              <a:t>Big changes:</a:t>
            </a:r>
          </a:p>
          <a:p>
            <a:pPr lvl="1"/>
            <a:r>
              <a:rPr lang="en-US" dirty="0"/>
              <a:t>OpenCL C++ Kernel Language</a:t>
            </a:r>
          </a:p>
          <a:p>
            <a:pPr lvl="2"/>
            <a:r>
              <a:rPr lang="en-US" dirty="0"/>
              <a:t>With offline rather than online compilation</a:t>
            </a:r>
          </a:p>
          <a:p>
            <a:pPr lvl="1"/>
            <a:r>
              <a:rPr lang="en-US" dirty="0"/>
              <a:t>SPIR-V 1.2 with C++ support</a:t>
            </a:r>
          </a:p>
          <a:p>
            <a:pPr lvl="1"/>
            <a:r>
              <a:rPr lang="en-US" dirty="0"/>
              <a:t>SYCL 2.2 for single source C++</a:t>
            </a:r>
          </a:p>
          <a:p>
            <a:endParaRPr lang="en-US" dirty="0"/>
          </a:p>
          <a:p>
            <a:r>
              <a:rPr lang="en-US" dirty="0"/>
              <a:t>Specification and conformance tests available on GitHub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5EA6F-782A-D549-9AED-9AF0ED92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63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CE4E8-E211-9343-A2A0-B6D4465C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83" y="1221941"/>
            <a:ext cx="7171841" cy="5361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BD507-9C22-E14A-A142-628038A0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CLBlast</a:t>
            </a:r>
            <a:r>
              <a:rPr lang="en-GB" dirty="0"/>
              <a:t> on Skylake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C5637-3C52-1B41-AC33-83D06F05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146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Resources:</a:t>
            </a:r>
            <a:br>
              <a:rPr lang="en-GB" dirty="0"/>
            </a:br>
            <a:r>
              <a:rPr lang="en-GB" dirty="0"/>
              <a:t>https://www.khronos.org/opencl/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9712" y="4221088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OpenCL Programming Guide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Aaftab Munshi, Benedict Gaster, Timothy G. Mattson and James Fung, 2011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9712" y="5373216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Heterogeneous Computing with OpenCL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Benedict Gaster, Lee Howes, David R.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Kaeli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Perhaad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Mistry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and Dana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Schaa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2011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620958" y="5301208"/>
            <a:ext cx="845301" cy="1008112"/>
            <a:chOff x="376238" y="3239813"/>
            <a:chExt cx="1817664" cy="21677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6238" y="3239813"/>
              <a:ext cx="1765410" cy="2167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032731" y="3269473"/>
              <a:ext cx="161171" cy="1776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endCxn id="8" idx="0"/>
            </p:cNvCxnSpPr>
            <p:nvPr/>
          </p:nvCxnSpPr>
          <p:spPr>
            <a:xfrm rot="16200000" flipV="1">
              <a:off x="1058161" y="4324629"/>
              <a:ext cx="2111216" cy="903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2"/>
          <p:cNvGrpSpPr/>
          <p:nvPr/>
        </p:nvGrpSpPr>
        <p:grpSpPr>
          <a:xfrm>
            <a:off x="611560" y="4131315"/>
            <a:ext cx="864096" cy="1097885"/>
            <a:chOff x="376239" y="728335"/>
            <a:chExt cx="1751583" cy="2225491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6239" y="728335"/>
              <a:ext cx="1704810" cy="2225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1984811" y="749721"/>
              <a:ext cx="112675" cy="199348"/>
            </a:xfrm>
            <a:prstGeom prst="rect">
              <a:avLst/>
            </a:prstGeom>
            <a:solidFill>
              <a:srgbClr val="06A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62817" y="736720"/>
              <a:ext cx="65005" cy="277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700808"/>
            <a:ext cx="864096" cy="11095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79712" y="1785590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The OpenCL specification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Surprisingly approachable for a spec!</a:t>
            </a:r>
          </a:p>
          <a:p>
            <a:r>
              <a:rPr lang="en-US" dirty="0">
                <a:hlinkClick r:id="rId5"/>
              </a:rPr>
              <a:t>https://www.khronos.org/registry/cl/</a:t>
            </a:r>
            <a:r>
              <a:rPr lang="en-US" dirty="0"/>
              <a:t> </a:t>
            </a: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11560" y="2924944"/>
            <a:ext cx="864096" cy="11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979712" y="2996952"/>
            <a:ext cx="652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OpenCL reference card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Useful to have on your desk(top)</a:t>
            </a:r>
            <a:endParaRPr lang="en-US" dirty="0"/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Available on the same page as the spec.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A81CF-5A46-FD40-AE4B-FC12BF4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735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GB" dirty="0"/>
              <a:t>Hands On OpenCL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564904"/>
            <a:ext cx="8229600" cy="409391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One of the most popular OpenCL training courses on the web</a:t>
            </a:r>
          </a:p>
          <a:p>
            <a:r>
              <a:rPr lang="en-GB" dirty="0"/>
              <a:t>Completely open source (creative commons attribution CC BY license)</a:t>
            </a:r>
          </a:p>
          <a:p>
            <a:r>
              <a:rPr lang="en-GB" dirty="0"/>
              <a:t>Downloaded over 11,000 times so far!</a:t>
            </a:r>
          </a:p>
          <a:p>
            <a:r>
              <a:rPr lang="en-GB" dirty="0"/>
              <a:t>Lots of training material, examples and solutions, source code etc.</a:t>
            </a:r>
          </a:p>
          <a:p>
            <a:r>
              <a:rPr lang="en-GB" dirty="0"/>
              <a:t>Works on Linux, Windows, OSX etc.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1412776"/>
            <a:ext cx="60696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hlinkClick r:id="rId2"/>
              </a:rPr>
              <a:t>http://handsonopencl.github.io</a:t>
            </a:r>
            <a:r>
              <a:rPr lang="en-GB" sz="32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0AC2B-C75C-6042-98B1-E07B8163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6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useful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Lots of OpenCL examples in the SDKs from the vendors:</a:t>
            </a:r>
          </a:p>
          <a:p>
            <a:pPr lvl="1"/>
            <a:r>
              <a:rPr lang="en-GB" dirty="0"/>
              <a:t> AMD, Intel, </a:t>
            </a:r>
            <a:r>
              <a:rPr lang="en-GB" dirty="0" err="1"/>
              <a:t>Nvidia</a:t>
            </a:r>
            <a:r>
              <a:rPr lang="en-GB" dirty="0"/>
              <a:t>, …</a:t>
            </a:r>
          </a:p>
          <a:p>
            <a:pPr lvl="1"/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BabelStream</a:t>
            </a:r>
            <a:r>
              <a:rPr lang="en-GB" dirty="0"/>
              <a:t> benchmark:</a:t>
            </a:r>
          </a:p>
          <a:p>
            <a:pPr lvl="1"/>
            <a:r>
              <a:rPr lang="en-GB" dirty="0">
                <a:hlinkClick r:id="rId2"/>
              </a:rPr>
              <a:t>http://uob-hpc.github.io/BabelStream/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SHOC OpenCL/CUDA benchmark suite (available as source code):</a:t>
            </a:r>
          </a:p>
          <a:p>
            <a:pPr lvl="1"/>
            <a:r>
              <a:rPr lang="en-GB" dirty="0">
                <a:hlinkClick r:id="rId3"/>
              </a:rPr>
              <a:t>https://github.com/vetter/shoc/wiki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7437-FFA7-394A-9465-96A8B753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368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5938"/>
            <a:ext cx="8229600" cy="306022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IWOCL webpage &amp; newsletter:</a:t>
            </a:r>
          </a:p>
          <a:p>
            <a:pPr lvl="1"/>
            <a:r>
              <a:rPr lang="en-GB" dirty="0">
                <a:hlinkClick r:id="rId2"/>
              </a:rPr>
              <a:t>http://www.iwocl.org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http://www.iwocl.org/signup-for-updates/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IWOCL annual conference</a:t>
            </a:r>
          </a:p>
          <a:p>
            <a:pPr lvl="1"/>
            <a:r>
              <a:rPr lang="en-GB" dirty="0"/>
              <a:t>May each year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F47B7-2B63-8D45-AC0C-D7D37FA2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EBB11-84F2-7245-AACE-C667DAA283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92" y="1597115"/>
            <a:ext cx="1783810" cy="975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1F6EC-3818-1C45-9C18-FDD5D5C7F6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95" y="981576"/>
            <a:ext cx="1984207" cy="1341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07906-EB72-7E47-9E84-2B57F4883E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696" y="596806"/>
            <a:ext cx="1775306" cy="94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BAE43-1DC4-2444-9962-1E2A63C06C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0903" y="596806"/>
            <a:ext cx="5505384" cy="18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9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Concluding remarks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6C2FA-BF8A-BA47-B35A-0DCEA9BD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76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544522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OpenCL has increasingly widespread industrial support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defines a platform-API/framework for heterogeneous parallel computing, not just GPGPU or CPU-offload programming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has the potential to deliver portably </a:t>
            </a:r>
            <a:r>
              <a:rPr lang="en-GB" dirty="0" err="1"/>
              <a:t>performant</a:t>
            </a:r>
            <a:r>
              <a:rPr lang="en-GB" dirty="0"/>
              <a:t> code; but it has to be used correctly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The latest APIs such as C++ and Python make developing OpenCL programs much simpler than before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OpenCL is the </a:t>
            </a:r>
            <a:r>
              <a:rPr lang="en-GB" sz="3800" dirty="0">
                <a:solidFill>
                  <a:schemeClr val="accent2"/>
                </a:solidFill>
              </a:rPr>
              <a:t>only </a:t>
            </a:r>
            <a:r>
              <a:rPr lang="en-GB" dirty="0"/>
              <a:t>parallel programming standard that enables mixing task parallel and data parallel code in a single program while load balancing across </a:t>
            </a:r>
            <a:r>
              <a:rPr lang="en-GB" sz="3800" dirty="0">
                <a:solidFill>
                  <a:schemeClr val="accent4">
                    <a:lumMod val="50000"/>
                  </a:schemeClr>
                </a:solidFill>
              </a:rPr>
              <a:t>ALL </a:t>
            </a:r>
            <a:r>
              <a:rPr lang="en-GB" dirty="0"/>
              <a:t>of the platform’s available resources.</a:t>
            </a:r>
          </a:p>
          <a:p>
            <a:pPr>
              <a:lnSpc>
                <a:spcPct val="110000"/>
              </a:lnSpc>
            </a:pP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E7768-344E-5447-A268-7B963121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560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Versions of </a:t>
            </a:r>
            <a:r>
              <a:rPr lang="en-GB" dirty="0" err="1"/>
              <a:t>opencl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D657A-B480-0647-88A5-E74FF504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425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public release, December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577FE-8D40-E04E-89CB-531F2E9E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199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Released June 2010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Sub buffers</a:t>
            </a:r>
          </a:p>
          <a:p>
            <a:pPr lvl="1"/>
            <a:r>
              <a:rPr lang="en-GB" dirty="0"/>
              <a:t>User events</a:t>
            </a:r>
          </a:p>
          <a:p>
            <a:pPr lvl="1"/>
            <a:r>
              <a:rPr lang="en-GB" dirty="0"/>
              <a:t>More built-in functions</a:t>
            </a:r>
          </a:p>
          <a:p>
            <a:pPr lvl="1"/>
            <a:r>
              <a:rPr lang="en-GB" dirty="0"/>
              <a:t>32-bit atomics become core features</a:t>
            </a:r>
          </a:p>
          <a:p>
            <a:pPr lvl="1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DCA34-4EB0-994B-875C-40EEB76E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46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F91E-8B24-3043-B40F-3553D0E9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2.2 Maintenance Release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A212-ACFE-3E48-8EF9-02C61FCA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GB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Released at IWOCL in May 2018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Fully backwards compatible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30+ bug fixes and clarifications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Including public GitHub issue fixes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Updated and open-sourced the OpenCL C programming language spec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Now possible to make pull requests for it, just like OpenCL API and C++ specs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Converted the spec toolchain from </a:t>
            </a:r>
            <a:r>
              <a:rPr lang="en-US" sz="1800" b="1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AsciiDoc</a:t>
            </a: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 to </a:t>
            </a:r>
            <a:r>
              <a:rPr lang="en-US" sz="1800" b="1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AsciiDoctor</a:t>
            </a:r>
            <a:endParaRPr lang="en-US" sz="1800" b="1" kern="0" dirty="0">
              <a:solidFill>
                <a:srgbClr val="000000"/>
              </a:solidFill>
              <a:latin typeface="Trebuchet MS" pitchFamily="34" charset="0"/>
              <a:ea typeface="ＭＳ Ｐゴシック" charset="-128"/>
              <a:cs typeface="Tahoma" pitchFamily="34" charset="0"/>
            </a:endParaRP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Same toolchain that is used by many other </a:t>
            </a:r>
            <a:r>
              <a:rPr lang="en-US" sz="1800" kern="0" dirty="0" err="1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Khronos</a:t>
            </a: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 specs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OpenCL SPIR-V environment specification has been improved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Much easier for SPIR-V generators to know what is legal SPIR-V for OCL</a:t>
            </a:r>
          </a:p>
          <a:p>
            <a:pPr lvl="0" defTabSz="978105" eaLnBrk="0" hangingPunct="0">
              <a:lnSpc>
                <a:spcPct val="105000"/>
              </a:lnSpc>
              <a:spcBef>
                <a:spcPct val="25000"/>
              </a:spcBef>
              <a:buClr>
                <a:srgbClr val="FF0000"/>
              </a:buClr>
            </a:pPr>
            <a:r>
              <a:rPr lang="en-US" sz="1800" b="1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Unified headers </a:t>
            </a:r>
          </a:p>
          <a:p>
            <a:pPr marL="489053" lvl="1" indent="-184998" defTabSz="978105" eaLnBrk="0" hangingPunct="0">
              <a:lnSpc>
                <a:spcPct val="105000"/>
              </a:lnSpc>
              <a:buClr>
                <a:srgbClr val="FF0000"/>
              </a:buClr>
              <a:buFont typeface="Times New Roman" pitchFamily="18" charset="0"/>
              <a:buChar char="-"/>
            </a:pPr>
            <a:r>
              <a:rPr lang="en-US" sz="1800" kern="0" dirty="0">
                <a:solidFill>
                  <a:srgbClr val="000000"/>
                </a:solidFill>
                <a:latin typeface="Trebuchet MS" pitchFamily="34" charset="0"/>
                <a:ea typeface="ＭＳ Ｐゴシック" charset="-128"/>
                <a:cs typeface="Tahoma" pitchFamily="34" charset="0"/>
              </a:rPr>
              <a:t>Use same headers to target any OpenCL version or OpenCL extension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054E-35BE-294B-80B7-A18FB335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518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1.2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Released November 2011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Custom devices and built-in kernels</a:t>
            </a:r>
          </a:p>
          <a:p>
            <a:pPr lvl="1"/>
            <a:r>
              <a:rPr lang="en-GB" dirty="0"/>
              <a:t>Device partitioning</a:t>
            </a:r>
          </a:p>
          <a:p>
            <a:pPr lvl="1"/>
            <a:r>
              <a:rPr lang="en-GB" dirty="0"/>
              <a:t>Support separate compilation and linking of programs</a:t>
            </a:r>
          </a:p>
          <a:p>
            <a:pPr lvl="1"/>
            <a:r>
              <a:rPr lang="en-GB" dirty="0"/>
              <a:t>Greater support for OpenCL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EE3008-6467-D640-8D40-0E751EAB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645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Released November 2013</a:t>
            </a:r>
          </a:p>
          <a:p>
            <a:r>
              <a:rPr lang="en-GB" dirty="0"/>
              <a:t>Major new features:</a:t>
            </a:r>
          </a:p>
          <a:p>
            <a:pPr lvl="1"/>
            <a:r>
              <a:rPr lang="en-GB" dirty="0"/>
              <a:t>Shared virtual memory (SVM)</a:t>
            </a:r>
          </a:p>
          <a:p>
            <a:pPr lvl="1"/>
            <a:r>
              <a:rPr lang="en-GB" dirty="0"/>
              <a:t>Dynamic parallelism</a:t>
            </a:r>
          </a:p>
          <a:p>
            <a:pPr lvl="1"/>
            <a:r>
              <a:rPr lang="en-GB" dirty="0"/>
              <a:t>Pipes</a:t>
            </a:r>
          </a:p>
          <a:p>
            <a:pPr lvl="1"/>
            <a:r>
              <a:rPr lang="en-GB" dirty="0"/>
              <a:t>Built-in reductions/broadcasts</a:t>
            </a:r>
          </a:p>
          <a:p>
            <a:pPr lvl="1"/>
            <a:r>
              <a:rPr lang="en-GB" dirty="0"/>
              <a:t>Sub-groups</a:t>
            </a:r>
          </a:p>
          <a:p>
            <a:pPr lvl="1"/>
            <a:r>
              <a:rPr lang="en-GB" dirty="0"/>
              <a:t>"generic" address space</a:t>
            </a:r>
          </a:p>
          <a:p>
            <a:pPr lvl="1"/>
            <a:r>
              <a:rPr lang="en-GB" dirty="0"/>
              <a:t>C11 atomics</a:t>
            </a:r>
          </a:p>
          <a:p>
            <a:pPr lvl="1"/>
            <a:r>
              <a:rPr lang="en-GB" dirty="0"/>
              <a:t>More image support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E0A7A6-6C9B-A545-B930-52805E2F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645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2.1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OpenCL 2.1 was released in Nov’15</a:t>
            </a:r>
          </a:p>
          <a:p>
            <a:pPr>
              <a:lnSpc>
                <a:spcPct val="110000"/>
              </a:lnSpc>
            </a:pPr>
            <a:r>
              <a:rPr lang="en-GB" dirty="0"/>
              <a:t>Brings several important new features: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SPIR-V in core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Subgroups in core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clCloneKernel</a:t>
            </a:r>
            <a:endParaRPr lang="en-GB" dirty="0"/>
          </a:p>
          <a:p>
            <a:pPr lvl="1">
              <a:lnSpc>
                <a:spcPct val="110000"/>
              </a:lnSpc>
            </a:pPr>
            <a:r>
              <a:rPr lang="en-GB" dirty="0"/>
              <a:t>Low-latency device timers</a:t>
            </a:r>
          </a:p>
          <a:p>
            <a:pPr>
              <a:lnSpc>
                <a:spcPct val="110000"/>
              </a:lnSpc>
            </a:pPr>
            <a:r>
              <a:rPr lang="en-GB" dirty="0"/>
              <a:t>Specification and headers available </a:t>
            </a:r>
            <a:r>
              <a:rPr lang="en-GB" dirty="0">
                <a:hlinkClick r:id="rId2"/>
              </a:rPr>
              <a:t>here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Drivers starting to appear, with more expected to follow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E598A-D03D-6A48-9C2E-A31D5C41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852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progression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955800"/>
            <a:ext cx="8890000" cy="294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0E314-656F-8E41-9DFB-7A392770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7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62000" y="211138"/>
            <a:ext cx="8382000" cy="704850"/>
          </a:xfrm>
        </p:spPr>
        <p:txBody>
          <a:bodyPr>
            <a:normAutofit fontScale="90000"/>
          </a:bodyPr>
          <a:lstStyle/>
          <a:p>
            <a:r>
              <a:rPr lang="en-US" dirty="0"/>
              <a:t>Growing OpenCL Adoption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778693" y="1524000"/>
            <a:ext cx="4297363" cy="4191000"/>
          </a:xfrm>
        </p:spPr>
        <p:txBody>
          <a:bodyPr/>
          <a:lstStyle/>
          <a:p>
            <a:r>
              <a:rPr lang="en-US" sz="1333" dirty="0"/>
              <a:t>100s of applications using OpenCL acceleration</a:t>
            </a:r>
          </a:p>
          <a:p>
            <a:pPr lvl="1"/>
            <a:r>
              <a:rPr lang="en-US" sz="1333" dirty="0"/>
              <a:t>Rendering, visualization, video editing, simulation, image processing</a:t>
            </a:r>
          </a:p>
          <a:p>
            <a:r>
              <a:rPr lang="en-US" sz="1333" dirty="0"/>
              <a:t>Almost 6,000 GitHub repositories using OpenCL</a:t>
            </a:r>
          </a:p>
          <a:p>
            <a:pPr lvl="1"/>
            <a:r>
              <a:rPr lang="en-US" sz="1333" dirty="0"/>
              <a:t>Tools, applications, libraries, languages</a:t>
            </a:r>
          </a:p>
          <a:p>
            <a:pPr lvl="1"/>
            <a:r>
              <a:rPr lang="en-US" sz="1333" dirty="0"/>
              <a:t>Up from 4,310 one year earlier</a:t>
            </a:r>
          </a:p>
          <a:p>
            <a:r>
              <a:rPr lang="en-US" sz="1333" dirty="0"/>
              <a:t>Khronos Resource Hub</a:t>
            </a:r>
          </a:p>
        </p:txBody>
      </p:sp>
      <p:sp>
        <p:nvSpPr>
          <p:cNvPr id="2" name="AutoShape 4" descr="data:image/jpeg;base64,/9j/4AAQSkZJRgABAQAAAQABAAD/2wCEAAkGBhQGERQUEBETExQWGB0YGBcYFBscHxwWGx4XGBsdGBsjJyYfGCIvHRwcHzEgLycqLC8vIR4xNTAqNSYrLCkBCQoKDQwNGQ4PGTUkHSQ1MzU1My81NTU1NTU1MzU2NTU1Ni81LzQ1MTUwMjUtKjUyNDQsNSwsNCw1NSw0NjUvLP/AABEIAGYAZgMBIgACEQEDEQH/xAAcAAEAAgMBAQEAAAAAAAAAAAAABQcDBAYCCAH/xABAEAABAwIFAAYIAQgLAAAAAAABAAIDBBEFBhIhMQcTIjJBURQVU2FxkZLR4hYXQlRysbLBJTNDUmJkc3SBk6H/xAAYAQEBAQEBAAAAAAAAAAAAAAAAAwUEAv/EACkRAAICAQMCBgEFAAAAAAAAAAABAgMRBCExEmEFExRBUbHBFSIjMoH/2gAMAwEAAhEDEQA/ALxREQBERAEREAREQBERAEREAREQBEWpV4tDh5AlmijJ3AfI1pt/yUBtotWjxWHESRDNFIRzoe11vjYmywy5hpoCWuqYGuGxBmYCD7xfZASCLXOIRtj60yxiPnXrGm3He45X7T10dWzXHIx7N+01wI253GyAzotKLG4J2ue2ohc1ltThI0ht+NRvYL0MXhMTpRNEYm954e0tFubuvZAbaLXq8QioAHSyxxg8F7w0H4ErzR4rDiJIhmikI50Pa63xsTZAbSLQmzBTU7i19TA1w5BlYCPiCdls0tYyubqiex7fNrg4fMbIDMiIgC+Y80TxNxas9Y+kaesfbqizXz2O/tp02/8AF9OKmMzU2OV1VMW4fTzRh7hE58NM49UCdO7nauLcoCMwKqoqHDcSlw2aqbMIWtc2bQHNYXgamFgF+SL32WPIXRtBmvD5KqWWZr2ukADCy3YaCL3aTyfNb+T+iWsfTYh6UGU8lTH1cbOybHWJbnSSGtu0NAF9r7bBaOCYLmHK0D6anpW9UXOJ3gdcuABsS8G23kgIjK1a6TBsVYXHQ0QODb7BzpLEgeF7D5BWH0VTiPAZnOIaAZ7kmw48SoDL/RXW4fhGIMexoqKgRiOHW29onajd19NzvYX8Od1DYZ0YYxiUIpZgaelYXSaS+Mhzzv3WuOs3AAuQAgMGS33wfGP2IP4nLzkXKdZnhjYmyGOijkLnOPd6w6b6W/putb3DzF1OZV6PsQoMMxSGWlc2WdsIibrjOotc4usQ6wsPMhd70PZfqMt0Biq4jFJ1z3aS5p7JDLG7SR4HxQFd5vo/ymzEKSaR/V6mRtsRdreqD+zcEC53O3iu0qMix9HVBiE1JNMXup3C7i3s2BILdLRY7qCz7kPEafFvWGHRtmJLXAXZdj2sEZ1BxAcLbg38fcprBKTGM0U9dT4pG2ESwFkTrR991xvocTbhAVBhzKFtI+SpfO6p1lscMRaAW2aQ57nNNhqJHmbcK3Og/LVTgsM0tQ10TJtJjjdsbC/bLf0b3A89vgq9wfo8xnLU/WRUDHvb3XOMLwD/AHmBzhY++1/gri6O6nE6mOb1tGI3hw6uwjF22N+4T4oDr0REAUDnaqdSUjixxadTRcGxsTvup5ReY2wOgPpRtFqFzc8+HG/KrQ0rItrO5z6qLlROKeMp7nEZdwiozAHOFQ9jGm2ovcbnmwF16rsEqYKlsEc75HOZrvrcABcjfc+S63A20raaT0ZxMN3ajd3Okaud+FD5ZNP6e70RxdH1G5Jce1r372/Flq+qk5TklsvbH2YHoK1CuDllye7UvpfHcw/kXV/rQ+t6jqPBKuqnfAZnMexuo3kcQQbAWtzys9LWyHGC0vfp61wtqNraXeHC6WA/0nJ/t2/xlJX2w2eHtngQ0lFrTjlYl0vfnY5KXBqunZM98r2sivvrd2yDbsjm3vW3Q5UrKxgcZyy4uA6R97e+3C1c55ukqZX07exG12l3m4g+PkPcp3PAlkjp20+vW51rMJBPZ8bL27bcQTwurtwsEo6fT5sceqShj35bZD4vl6qweJ0r6kuDbXAe++5A/mstFlOsq2BxnLLi4Bkfe3vtwpXMED6LCtMpu9ojDje++tvj4qUxehbVxxulmdFHH2naXFtxa1ifAKPq59K45azj4wdP6fX5j2e0U8Z+W879sHGY3gtVgLBI6dzm3tdsjtj4XBVhYbKZomEm5LQT8lXObM2jE2CCnY4RNI7RBu63Fh4D47lWHhH9RH+yP3BS1bm64Oxb7/g6PDlVG+xVNuOF3334NxERZpthct0lG1A8/wCNn711K8SxCYEOAIPIIuF7rn0TUvgldX5lcofKKiwjOjcGoHwtGqWRz+eGtc1rbnzPOyhsCzG/AJRJGQTaxB4LfIq6/UcHsY/ob9k9Rwexj+hv2XetZBZ/ZzzuZT8NsfT/ACf142OC/O8f1Vt/9X8KiKDpDfTVUlRIxshe3RpDtIaAQRbYq1PUcHsY/ob9k9Rwexj+hv2U1qKUmlXz3LS0mpk03bx2KNxPFvWU0ktg3W4ute9r+9d7gGf6jF2iGGlEkwFteqzQONT9tvnv4LtfUcHsY/ob9lkiwyOn7jGtvzpFvnZerdXCyKThxweKPD7KpuSs552OVz1XegYf1U8rXTv08WGohwc4geA25+CgKDpYfTRtZJCyQtAGrXpvbzFjurHlwiKY3dGxx8y0E/Mrz6jg9jH9DfspQurUOmUc+5ezS3OzrhPG2OM/ZwX53v8AKt/7fwqwsNk62JjrWuAbeV91iGCQD+xj+hv2W61ugWClbOuWOiOC9FdsM+ZPq/zB+oiKJ0hERAEREAREQBERAEREAREQBERAEREAREQBERAEREAREQBERAEREB//2Q=="/>
          <p:cNvSpPr>
            <a:spLocks noChangeAspect="1" noChangeArrowheads="1"/>
          </p:cNvSpPr>
          <p:nvPr/>
        </p:nvSpPr>
        <p:spPr bwMode="auto">
          <a:xfrm>
            <a:off x="1258819" y="392114"/>
            <a:ext cx="728853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8" tIns="34294" rIns="68588" bIns="34294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9" name="Picture 4" descr="http://t1.gstatic.com/images?q=tbn:ANd9GcRQFwofvDRgM52h12prRVOvh6bnFJ7ypseNQSg95HXBPJTS1A4P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9486" y="3279284"/>
            <a:ext cx="547341" cy="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[adobe.logo.2clr.lg+copy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44" y="1446584"/>
            <a:ext cx="479991" cy="61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ortablecl.org/pocl-80x6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16" y="3292623"/>
            <a:ext cx="635000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806103" y="3124313"/>
            <a:ext cx="43524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  <a:hlinkClick r:id="rId8"/>
              </a:rPr>
              <a:t>https://www.khronos.org/opencl/resources/opencl-applications-using-opencl</a:t>
            </a:r>
            <a:r>
              <a:rPr lang="en-US" sz="917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1029" name="Picture 5" descr="Wolfra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26" y="1934593"/>
            <a:ext cx="1327523" cy="183262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9" name="Picture 28" descr="dassault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10" y="1386465"/>
            <a:ext cx="1188881" cy="338998"/>
          </a:xfrm>
          <a:prstGeom prst="rect">
            <a:avLst/>
          </a:prstGeom>
        </p:spPr>
      </p:pic>
      <p:pic>
        <p:nvPicPr>
          <p:cNvPr id="30" name="Picture 29" descr="sony_logo_blue_RGB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73" y="2229981"/>
            <a:ext cx="1217692" cy="437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5088" y="1384869"/>
            <a:ext cx="571075" cy="571075"/>
          </a:xfrm>
          <a:prstGeom prst="rect">
            <a:avLst/>
          </a:prstGeom>
        </p:spPr>
      </p:pic>
      <p:pic>
        <p:nvPicPr>
          <p:cNvPr id="5122" name="Picture 2" descr="Blackmagic Design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048250"/>
            <a:ext cx="1190625" cy="41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Main menu logo"/>
          <p:cNvSpPr>
            <a:spLocks noChangeAspect="1" noChangeArrowheads="1"/>
          </p:cNvSpPr>
          <p:nvPr/>
        </p:nvSpPr>
        <p:spPr bwMode="auto">
          <a:xfrm>
            <a:off x="129646" y="736865"/>
            <a:ext cx="2540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3" name="AutoShape 6" descr="Main menu logo"/>
          <p:cNvSpPr>
            <a:spLocks noChangeAspect="1" noChangeArrowheads="1"/>
          </p:cNvSpPr>
          <p:nvPr/>
        </p:nvSpPr>
        <p:spPr bwMode="auto">
          <a:xfrm>
            <a:off x="256646" y="863865"/>
            <a:ext cx="2540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71" y="3664691"/>
            <a:ext cx="1488878" cy="22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 descr="Image result for blender 3d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52" y="2724656"/>
            <a:ext cx="1538178" cy="44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OpenCV_Logo_with_tex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260" y="2884550"/>
            <a:ext cx="573481" cy="706338"/>
          </a:xfrm>
          <a:prstGeom prst="rect">
            <a:avLst/>
          </a:prstGeom>
          <a:noFill/>
        </p:spPr>
      </p:pic>
      <p:pic>
        <p:nvPicPr>
          <p:cNvPr id="5131" name="Picture 11" descr="Image result for otoy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092" y="2176921"/>
            <a:ext cx="887845" cy="8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tc">
            <a:extLst>
              <a:ext uri="{FF2B5EF4-FFF2-40B4-BE49-F238E27FC236}">
                <a16:creationId xmlns:a16="http://schemas.microsoft.com/office/drawing/2014/main" id="{B27993EE-7B82-4133-BE33-D3CB3C93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14" y="4586959"/>
            <a:ext cx="1036958" cy="40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utodesk">
            <a:extLst>
              <a:ext uri="{FF2B5EF4-FFF2-40B4-BE49-F238E27FC236}">
                <a16:creationId xmlns:a16="http://schemas.microsoft.com/office/drawing/2014/main" id="{FFA9CD05-1664-4237-BD83-96C30DFF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2964" r="1158" b="16666"/>
          <a:stretch/>
        </p:blipFill>
        <p:spPr bwMode="auto">
          <a:xfrm>
            <a:off x="8021582" y="4097039"/>
            <a:ext cx="770874" cy="58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idefx">
            <a:extLst>
              <a:ext uri="{FF2B5EF4-FFF2-40B4-BE49-F238E27FC236}">
                <a16:creationId xmlns:a16="http://schemas.microsoft.com/office/drawing/2014/main" id="{B7CD5BC7-AE79-4521-BD6C-C77042D3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31" y="4104905"/>
            <a:ext cx="1265859" cy="2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05EC98-101B-4A15-85C8-2B90760E5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1600" y="3648145"/>
            <a:ext cx="3365500" cy="1936366"/>
          </a:xfrm>
          <a:prstGeom prst="rect">
            <a:avLst/>
          </a:prstGeom>
        </p:spPr>
      </p:pic>
      <p:pic>
        <p:nvPicPr>
          <p:cNvPr id="1040" name="Picture 16" descr="Image result for arcsoft logo">
            <a:extLst>
              <a:ext uri="{FF2B5EF4-FFF2-40B4-BE49-F238E27FC236}">
                <a16:creationId xmlns:a16="http://schemas.microsoft.com/office/drawing/2014/main" id="{BE3B1D45-68A5-476A-B706-04E6A76D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378" y="5001015"/>
            <a:ext cx="1246188" cy="42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9DBB58-1E89-4186-91ED-7811DB6A129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70313" y="3619500"/>
            <a:ext cx="1265859" cy="1852650"/>
          </a:xfrm>
          <a:prstGeom prst="rect">
            <a:avLst/>
          </a:prstGeom>
        </p:spPr>
      </p:pic>
      <p:pic>
        <p:nvPicPr>
          <p:cNvPr id="1044" name="Picture 20" descr="CyberLink">
            <a:extLst>
              <a:ext uri="{FF2B5EF4-FFF2-40B4-BE49-F238E27FC236}">
                <a16:creationId xmlns:a16="http://schemas.microsoft.com/office/drawing/2014/main" id="{A4F6F9D0-5A71-4DC7-9C54-A34E67851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334491"/>
            <a:ext cx="1031875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B16FAE-3232-9449-9D1B-B1CF3D8140C6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AA8272-A8CA-874F-B32E-4BAC53CA9201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DBE193-874C-2F4E-9198-15DFE86A7E0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33" name="Picture 32" descr="Khronos_500px_Nov14.png">
              <a:extLst>
                <a:ext uri="{FF2B5EF4-FFF2-40B4-BE49-F238E27FC236}">
                  <a16:creationId xmlns:a16="http://schemas.microsoft.com/office/drawing/2014/main" id="{0C6302B6-7913-4943-A509-440B9404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A1A65-52DF-E345-8F29-CF2CAA06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496226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5BA69179-B5B6-234E-B655-4D9C61E773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3608" y="274638"/>
            <a:ext cx="792088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as Language/Library Backend</a:t>
            </a:r>
          </a:p>
        </p:txBody>
      </p:sp>
      <p:pic>
        <p:nvPicPr>
          <p:cNvPr id="33" name="Picture 13" descr="OpenCL_Logo_RGB.jpg">
            <a:extLst>
              <a:ext uri="{FF2B5EF4-FFF2-40B4-BE49-F238E27FC236}">
                <a16:creationId xmlns:a16="http://schemas.microsoft.com/office/drawing/2014/main" id="{CA54D43D-D1C9-6041-9E7D-03336DCE1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82" y="4399004"/>
            <a:ext cx="1016000" cy="10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86D8F82-B763-8E46-B7E0-BD1208674A10}"/>
              </a:ext>
            </a:extLst>
          </p:cNvPr>
          <p:cNvSpPr txBox="1"/>
          <p:nvPr/>
        </p:nvSpPr>
        <p:spPr bwMode="auto">
          <a:xfrm>
            <a:off x="762000" y="2655825"/>
            <a:ext cx="931331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C++ based Neural network framework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2D5B753-B987-4246-912C-AFE822E93D45}"/>
              </a:ext>
            </a:extLst>
          </p:cNvPr>
          <p:cNvCxnSpPr>
            <a:stCxn id="51" idx="2"/>
            <a:endCxn id="33" idx="0"/>
          </p:cNvCxnSpPr>
          <p:nvPr/>
        </p:nvCxnSpPr>
        <p:spPr bwMode="auto">
          <a:xfrm rot="16200000" flipH="1">
            <a:off x="4004079" y="3667200"/>
            <a:ext cx="881405" cy="582201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64E8BFC-BE1B-8942-94B0-0B1F2401F7BA}"/>
              </a:ext>
            </a:extLst>
          </p:cNvPr>
          <p:cNvCxnSpPr>
            <a:stCxn id="34" idx="2"/>
            <a:endCxn id="33" idx="0"/>
          </p:cNvCxnSpPr>
          <p:nvPr/>
        </p:nvCxnSpPr>
        <p:spPr bwMode="auto">
          <a:xfrm rot="16200000" flipH="1">
            <a:off x="2461050" y="2124172"/>
            <a:ext cx="1041448" cy="3508216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D35B59F-2800-404F-BD4E-091B95A3CDD3}"/>
              </a:ext>
            </a:extLst>
          </p:cNvPr>
          <p:cNvCxnSpPr>
            <a:stCxn id="57" idx="2"/>
            <a:endCxn id="33" idx="0"/>
          </p:cNvCxnSpPr>
          <p:nvPr/>
        </p:nvCxnSpPr>
        <p:spPr bwMode="auto">
          <a:xfrm rot="5400000">
            <a:off x="4884263" y="3209176"/>
            <a:ext cx="1041448" cy="1338209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7F1FA92-FFA1-EF49-85F1-00CE546E9C51}"/>
              </a:ext>
            </a:extLst>
          </p:cNvPr>
          <p:cNvCxnSpPr>
            <a:stCxn id="46" idx="2"/>
            <a:endCxn id="33" idx="0"/>
          </p:cNvCxnSpPr>
          <p:nvPr/>
        </p:nvCxnSpPr>
        <p:spPr bwMode="auto">
          <a:xfrm rot="5400000">
            <a:off x="4427092" y="3666347"/>
            <a:ext cx="1041448" cy="423867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9299C36-8505-0044-97BA-968D43A50EA0}"/>
              </a:ext>
            </a:extLst>
          </p:cNvPr>
          <p:cNvSpPr txBox="1"/>
          <p:nvPr/>
        </p:nvSpPr>
        <p:spPr bwMode="auto">
          <a:xfrm>
            <a:off x="2666073" y="2655825"/>
            <a:ext cx="1040260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Accelerated computing library in open source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DBCC58A5-7510-BE48-A8D8-FEA1D79D81D2}"/>
              </a:ext>
            </a:extLst>
          </p:cNvPr>
          <p:cNvCxnSpPr>
            <a:stCxn id="40" idx="2"/>
            <a:endCxn id="33" idx="0"/>
          </p:cNvCxnSpPr>
          <p:nvPr/>
        </p:nvCxnSpPr>
        <p:spPr bwMode="auto">
          <a:xfrm rot="16200000" flipH="1">
            <a:off x="3443396" y="3106517"/>
            <a:ext cx="1035293" cy="1549679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D1F4FFF1-3B7B-284F-A86F-A6B1B83FE079}"/>
              </a:ext>
            </a:extLst>
          </p:cNvPr>
          <p:cNvCxnSpPr>
            <a:stCxn id="58" idx="2"/>
            <a:endCxn id="33" idx="0"/>
          </p:cNvCxnSpPr>
          <p:nvPr/>
        </p:nvCxnSpPr>
        <p:spPr bwMode="auto">
          <a:xfrm rot="5400000">
            <a:off x="5828601" y="2270992"/>
            <a:ext cx="1035293" cy="3220730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F28FB8F0-830A-E34C-AEF8-710EEE91CCED}"/>
              </a:ext>
            </a:extLst>
          </p:cNvPr>
          <p:cNvCxnSpPr>
            <a:stCxn id="45" idx="2"/>
            <a:endCxn id="33" idx="0"/>
          </p:cNvCxnSpPr>
          <p:nvPr/>
        </p:nvCxnSpPr>
        <p:spPr bwMode="auto">
          <a:xfrm rot="5400000">
            <a:off x="5341298" y="2752140"/>
            <a:ext cx="1041448" cy="2252280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4" name="Picture 2" descr="https://developer.nvidia.com/sites/default/files/akamai/cuda/images/OpenACCLogo.gif">
            <a:extLst>
              <a:ext uri="{FF2B5EF4-FFF2-40B4-BE49-F238E27FC236}">
                <a16:creationId xmlns:a16="http://schemas.microsoft.com/office/drawing/2014/main" id="{365F34F5-4148-DE4B-8451-AC70C37A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50" y="2163526"/>
            <a:ext cx="928423" cy="31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371B6B6-2109-8647-9630-C48ADE435D6A}"/>
              </a:ext>
            </a:extLst>
          </p:cNvPr>
          <p:cNvSpPr txBox="1"/>
          <p:nvPr/>
        </p:nvSpPr>
        <p:spPr bwMode="auto">
          <a:xfrm>
            <a:off x="6520296" y="2655825"/>
            <a:ext cx="935732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Compiler directives for Fortran,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C and C++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98E428-6D05-1744-AA32-958DEFFFDA9E}"/>
              </a:ext>
            </a:extLst>
          </p:cNvPr>
          <p:cNvSpPr txBox="1"/>
          <p:nvPr/>
        </p:nvSpPr>
        <p:spPr bwMode="auto">
          <a:xfrm>
            <a:off x="4585179" y="2655825"/>
            <a:ext cx="1149139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Java language extensions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for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parallelism</a:t>
            </a: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F9065A19-52BA-BE44-B875-C178CC785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41" y="2185306"/>
            <a:ext cx="878809" cy="27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3276900-90CB-6442-BEB9-97928BA0F380}"/>
              </a:ext>
            </a:extLst>
          </p:cNvPr>
          <p:cNvSpPr txBox="1"/>
          <p:nvPr/>
        </p:nvSpPr>
        <p:spPr bwMode="auto">
          <a:xfrm>
            <a:off x="1679814" y="2655825"/>
            <a:ext cx="1065260" cy="85408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Language for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image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processing and computational photography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E32DC6E5-F29F-3C46-A51E-AD63ED765569}"/>
              </a:ext>
            </a:extLst>
          </p:cNvPr>
          <p:cNvCxnSpPr>
            <a:stCxn id="48" idx="2"/>
            <a:endCxn id="33" idx="0"/>
          </p:cNvCxnSpPr>
          <p:nvPr/>
        </p:nvCxnSpPr>
        <p:spPr bwMode="auto">
          <a:xfrm rot="16200000" flipH="1">
            <a:off x="3029614" y="2692735"/>
            <a:ext cx="889099" cy="2523438"/>
          </a:xfrm>
          <a:prstGeom prst="curvedConnector3">
            <a:avLst>
              <a:gd name="adj1" fmla="val 50000"/>
            </a:avLst>
          </a:prstGeom>
          <a:solidFill>
            <a:srgbClr val="E66714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0" name="Picture 2" descr="https://lh3.googleusercontent.com/-C3mfCcreZOQ/UGs6nUVWbeI/AAAAAAAAAAs/t8A1aH4lIGc/s1600/aparapi.png">
            <a:extLst>
              <a:ext uri="{FF2B5EF4-FFF2-40B4-BE49-F238E27FC236}">
                <a16:creationId xmlns:a16="http://schemas.microsoft.com/office/drawing/2014/main" id="{CD678D02-62CA-2D4F-A5EF-3C816A2AF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54" y="2074583"/>
            <a:ext cx="846591" cy="49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AC39364-CB0F-CF48-9D1D-17E67C110D33}"/>
              </a:ext>
            </a:extLst>
          </p:cNvPr>
          <p:cNvSpPr txBox="1"/>
          <p:nvPr/>
        </p:nvSpPr>
        <p:spPr bwMode="auto">
          <a:xfrm>
            <a:off x="3693031" y="2655825"/>
            <a:ext cx="921300" cy="86177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Single </a:t>
            </a:r>
            <a:b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Source C++ Programming for OpenCL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D1E8F4-7AF2-E94D-847F-B87E4F9004E8}"/>
              </a:ext>
            </a:extLst>
          </p:cNvPr>
          <p:cNvSpPr txBox="1"/>
          <p:nvPr/>
        </p:nvSpPr>
        <p:spPr bwMode="auto">
          <a:xfrm>
            <a:off x="5559650" y="4454105"/>
            <a:ext cx="3151976" cy="912814"/>
          </a:xfrm>
          <a:prstGeom prst="rect">
            <a:avLst/>
          </a:prstGeom>
          <a:noFill/>
          <a:ln w="28575" algn="ctr">
            <a:solidFill>
              <a:srgbClr val="A20000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333" dirty="0"/>
              <a:t>Hundreds of  languages, frameworks and projects using OpenCL to access </a:t>
            </a:r>
            <a:r>
              <a:rPr lang="en-US" sz="1333" dirty="0">
                <a:solidFill>
                  <a:srgbClr val="000000"/>
                </a:solidFill>
                <a:ea typeface="Tahoma" pitchFamily="34" charset="0"/>
                <a:cs typeface="Raavi" pitchFamily="34" charset="0"/>
              </a:rPr>
              <a:t>vendor-optimized,  heterogeneous compute runtimes</a:t>
            </a:r>
            <a:endParaRPr lang="en-US" sz="1333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7993F70-E825-9149-8DEF-7E674AC4B33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78" y="2073521"/>
            <a:ext cx="1096533" cy="498424"/>
          </a:xfrm>
          <a:prstGeom prst="rect">
            <a:avLst/>
          </a:prstGeom>
        </p:spPr>
      </p:pic>
      <p:pic>
        <p:nvPicPr>
          <p:cNvPr id="54" name="Picture 6" descr="Image result for caffe logo neural">
            <a:extLst>
              <a:ext uri="{FF2B5EF4-FFF2-40B4-BE49-F238E27FC236}">
                <a16:creationId xmlns:a16="http://schemas.microsoft.com/office/drawing/2014/main" id="{E0ED5F59-2529-8841-8E0A-6DB2B0F1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26" y="2207612"/>
            <a:ext cx="738620" cy="2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OpenCV_Logo_with_text.png">
            <a:extLst>
              <a:ext uri="{FF2B5EF4-FFF2-40B4-BE49-F238E27FC236}">
                <a16:creationId xmlns:a16="http://schemas.microsoft.com/office/drawing/2014/main" id="{A47009C7-4B66-1F46-B4EE-587ABBFDC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21" y="2032000"/>
            <a:ext cx="444500" cy="547477"/>
          </a:xfrm>
          <a:prstGeom prst="rect">
            <a:avLst/>
          </a:prstGeom>
          <a:noFill/>
        </p:spPr>
      </p:pic>
      <p:pic>
        <p:nvPicPr>
          <p:cNvPr id="56" name="Picture 2" descr="Image result for tensorflow logo">
            <a:extLst>
              <a:ext uri="{FF2B5EF4-FFF2-40B4-BE49-F238E27FC236}">
                <a16:creationId xmlns:a16="http://schemas.microsoft.com/office/drawing/2014/main" id="{E4303CB9-39B1-F54F-9436-B55D79CF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746" y="2064135"/>
            <a:ext cx="601733" cy="5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EA9844A-FA90-2F45-926B-CF0E2A9A330E}"/>
              </a:ext>
            </a:extLst>
          </p:cNvPr>
          <p:cNvSpPr txBox="1"/>
          <p:nvPr/>
        </p:nvSpPr>
        <p:spPr bwMode="auto">
          <a:xfrm>
            <a:off x="5608425" y="2655825"/>
            <a:ext cx="931331" cy="7017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Vision processing open source project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776783-EC42-B944-B4F2-8E3F7549EE1B}"/>
              </a:ext>
            </a:extLst>
          </p:cNvPr>
          <p:cNvSpPr txBox="1"/>
          <p:nvPr/>
        </p:nvSpPr>
        <p:spPr bwMode="auto">
          <a:xfrm>
            <a:off x="7410189" y="2655825"/>
            <a:ext cx="1092846" cy="7078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rebuchet MS" pitchFamily="34" charset="0"/>
                <a:cs typeface="Tahoma" pitchFamily="34" charset="0"/>
              </a:rPr>
              <a:t>Open source software library for machine learning (beta)</a:t>
            </a:r>
          </a:p>
        </p:txBody>
      </p:sp>
      <p:pic>
        <p:nvPicPr>
          <p:cNvPr id="59" name="Picture 2" descr="Image result for arrayfire logos">
            <a:extLst>
              <a:ext uri="{FF2B5EF4-FFF2-40B4-BE49-F238E27FC236}">
                <a16:creationId xmlns:a16="http://schemas.microsoft.com/office/drawing/2014/main" id="{9E1E1581-D36E-B745-82B8-1F9A8F16F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4" r="26358"/>
          <a:stretch/>
        </p:blipFill>
        <p:spPr bwMode="auto">
          <a:xfrm>
            <a:off x="2898226" y="1871251"/>
            <a:ext cx="628338" cy="7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1794F31-8F3B-E347-9301-39ED2279E00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9F303FD-E36A-3C4F-9650-D8F85A5B2B00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08DAB12-43E4-4343-B84B-7EB43658A79E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63" name="Picture 62" descr="Khronos_500px_Nov14.png">
              <a:extLst>
                <a:ext uri="{FF2B5EF4-FFF2-40B4-BE49-F238E27FC236}">
                  <a16:creationId xmlns:a16="http://schemas.microsoft.com/office/drawing/2014/main" id="{68979BE0-8329-9A46-B205-16BCB4A1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E1CDF-DB7D-9F49-8A00-0454A4CF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260850"/>
      </p:ext>
    </p:extLst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71794F31-8F3B-E347-9301-39ED2279E00D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91619DB-6967-A14F-BC47-A4C13BE7F608}"/>
              </a:ext>
            </a:extLst>
          </p:cNvPr>
          <p:cNvSpPr/>
          <p:nvPr/>
        </p:nvSpPr>
        <p:spPr bwMode="auto">
          <a:xfrm>
            <a:off x="1964178" y="1483028"/>
            <a:ext cx="1845823" cy="1648369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5515FC-E2C8-DF4F-A72B-081BC3B6348E}"/>
              </a:ext>
            </a:extLst>
          </p:cNvPr>
          <p:cNvSpPr/>
          <p:nvPr/>
        </p:nvSpPr>
        <p:spPr bwMode="auto">
          <a:xfrm>
            <a:off x="3164925" y="1476640"/>
            <a:ext cx="2238103" cy="1674986"/>
          </a:xfrm>
          <a:prstGeom prst="ellips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7055817-5EB4-A944-8D16-591AFD817E22}"/>
              </a:ext>
            </a:extLst>
          </p:cNvPr>
          <p:cNvSpPr/>
          <p:nvPr/>
        </p:nvSpPr>
        <p:spPr bwMode="auto">
          <a:xfrm>
            <a:off x="4813381" y="1476641"/>
            <a:ext cx="2092653" cy="142371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4A9762-3F6F-C142-8155-EDCA5E9D83C6}"/>
              </a:ext>
            </a:extLst>
          </p:cNvPr>
          <p:cNvSpPr/>
          <p:nvPr/>
        </p:nvSpPr>
        <p:spPr bwMode="auto">
          <a:xfrm>
            <a:off x="4551369" y="2834822"/>
            <a:ext cx="1999479" cy="1725497"/>
          </a:xfrm>
          <a:prstGeom prst="ellips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3AE183-F774-6D4D-BB18-CDAA5BA714A3}"/>
              </a:ext>
            </a:extLst>
          </p:cNvPr>
          <p:cNvSpPr/>
          <p:nvPr/>
        </p:nvSpPr>
        <p:spPr bwMode="auto">
          <a:xfrm>
            <a:off x="6223000" y="2839814"/>
            <a:ext cx="2540000" cy="1343603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A54A17B-052C-0B4F-B03A-A523C706EABE}"/>
              </a:ext>
            </a:extLst>
          </p:cNvPr>
          <p:cNvSpPr/>
          <p:nvPr/>
        </p:nvSpPr>
        <p:spPr bwMode="auto">
          <a:xfrm>
            <a:off x="5897796" y="4946205"/>
            <a:ext cx="2293704" cy="446303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9DA1775-24B2-8146-9B1A-4FDFD0F5BB79}"/>
              </a:ext>
            </a:extLst>
          </p:cNvPr>
          <p:cNvSpPr/>
          <p:nvPr/>
        </p:nvSpPr>
        <p:spPr bwMode="auto">
          <a:xfrm>
            <a:off x="6604000" y="1729849"/>
            <a:ext cx="1670435" cy="918993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67" name="Title 19">
            <a:extLst>
              <a:ext uri="{FF2B5EF4-FFF2-40B4-BE49-F238E27FC236}">
                <a16:creationId xmlns:a16="http://schemas.microsoft.com/office/drawing/2014/main" id="{13ADCA87-1C8A-064A-B775-1181C2D149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6856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OpenCL Conformant Implementations</a:t>
            </a:r>
          </a:p>
        </p:txBody>
      </p:sp>
      <p:sp>
        <p:nvSpPr>
          <p:cNvPr id="68" name="Line 4">
            <a:extLst>
              <a:ext uri="{FF2B5EF4-FFF2-40B4-BE49-F238E27FC236}">
                <a16:creationId xmlns:a16="http://schemas.microsoft.com/office/drawing/2014/main" id="{06D45704-9369-024C-B7A4-B0B680A632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" y="5392507"/>
            <a:ext cx="8128000" cy="390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9" name="Text Box 9">
            <a:extLst>
              <a:ext uri="{FF2B5EF4-FFF2-40B4-BE49-F238E27FC236}">
                <a16:creationId xmlns:a16="http://schemas.microsoft.com/office/drawing/2014/main" id="{3B33CD02-6797-D242-A36C-669574147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5550903"/>
            <a:ext cx="984828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OpenCL 1.0</a:t>
            </a:r>
            <a:b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</a:b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Specification</a:t>
            </a:r>
          </a:p>
        </p:txBody>
      </p:sp>
      <p:sp>
        <p:nvSpPr>
          <p:cNvPr id="70" name="Text Box 21">
            <a:extLst>
              <a:ext uri="{FF2B5EF4-FFF2-40B4-BE49-F238E27FC236}">
                <a16:creationId xmlns:a16="http://schemas.microsoft.com/office/drawing/2014/main" id="{BD8949C8-4D4A-834D-8370-A9EF650EB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3393" y="5400890"/>
            <a:ext cx="589834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Dec08</a:t>
            </a:r>
          </a:p>
        </p:txBody>
      </p:sp>
      <p:sp>
        <p:nvSpPr>
          <p:cNvPr id="71" name="Text Box 22">
            <a:extLst>
              <a:ext uri="{FF2B5EF4-FFF2-40B4-BE49-F238E27FC236}">
                <a16:creationId xmlns:a16="http://schemas.microsoft.com/office/drawing/2014/main" id="{309F9D9E-D0AF-D54A-B432-32F42B3CF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459" y="5400890"/>
            <a:ext cx="586628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Jun10</a:t>
            </a:r>
          </a:p>
        </p:txBody>
      </p:sp>
      <p:sp>
        <p:nvSpPr>
          <p:cNvPr id="72" name="Text Box 9">
            <a:extLst>
              <a:ext uri="{FF2B5EF4-FFF2-40B4-BE49-F238E27FC236}">
                <a16:creationId xmlns:a16="http://schemas.microsoft.com/office/drawing/2014/main" id="{D722BF34-30FE-624E-A4EA-0AE3785D0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948" y="5550903"/>
            <a:ext cx="9690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OpenCL 1.1</a:t>
            </a:r>
            <a:b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</a:br>
            <a:r>
              <a:rPr lang="en-US" sz="875" b="1" dirty="0">
                <a:latin typeface="Trebuchet MS" pitchFamily="34" charset="0"/>
                <a:ea typeface="Tahoma" pitchFamily="34" charset="0"/>
                <a:cs typeface="Tahoma" pitchFamily="34" charset="0"/>
              </a:rPr>
              <a:t>Specification</a:t>
            </a:r>
          </a:p>
        </p:txBody>
      </p:sp>
      <p:sp>
        <p:nvSpPr>
          <p:cNvPr id="73" name="Text Box 22">
            <a:extLst>
              <a:ext uri="{FF2B5EF4-FFF2-40B4-BE49-F238E27FC236}">
                <a16:creationId xmlns:a16="http://schemas.microsoft.com/office/drawing/2014/main" id="{8CD5AC28-1503-3F4B-9F7C-C8C44E632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0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Nov11</a:t>
            </a:r>
          </a:p>
        </p:txBody>
      </p:sp>
      <p:sp>
        <p:nvSpPr>
          <p:cNvPr id="74" name="Text Box 9">
            <a:extLst>
              <a:ext uri="{FF2B5EF4-FFF2-40B4-BE49-F238E27FC236}">
                <a16:creationId xmlns:a16="http://schemas.microsoft.com/office/drawing/2014/main" id="{C18F0E13-8585-ED43-84D8-B3C0632E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0" y="5550903"/>
            <a:ext cx="1016000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1.2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559F6ADB-05F8-2F4D-AA81-45682BD3F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0" y="5550903"/>
            <a:ext cx="10691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2.0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76" name="Text Box 22">
            <a:extLst>
              <a:ext uri="{FF2B5EF4-FFF2-40B4-BE49-F238E27FC236}">
                <a16:creationId xmlns:a16="http://schemas.microsoft.com/office/drawing/2014/main" id="{067347E0-33F8-0A41-A00E-8F5DDAC4B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717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Nov13</a:t>
            </a:r>
          </a:p>
        </p:txBody>
      </p:sp>
      <p:pic>
        <p:nvPicPr>
          <p:cNvPr id="77" name="Picture 8" descr="Datoteka:AMD Logo.svg">
            <a:extLst>
              <a:ext uri="{FF2B5EF4-FFF2-40B4-BE49-F238E27FC236}">
                <a16:creationId xmlns:a16="http://schemas.microsoft.com/office/drawing/2014/main" id="{E432094C-37B1-2248-BEC2-BDAD8202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9411" y="1840189"/>
            <a:ext cx="694604" cy="16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" descr="http://cdn0.sbnation.com/entry_photo_images/2700942/iamgination-tec-640_large_verge_medium_landscape.jpg">
            <a:extLst>
              <a:ext uri="{FF2B5EF4-FFF2-40B4-BE49-F238E27FC236}">
                <a16:creationId xmlns:a16="http://schemas.microsoft.com/office/drawing/2014/main" id="{F986D6D7-331D-6745-83FE-56F96A847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r="15500"/>
          <a:stretch/>
        </p:blipFill>
        <p:spPr bwMode="auto">
          <a:xfrm>
            <a:off x="616601" y="3097929"/>
            <a:ext cx="664108" cy="36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File:IBM logo.svg">
            <a:extLst>
              <a:ext uri="{FF2B5EF4-FFF2-40B4-BE49-F238E27FC236}">
                <a16:creationId xmlns:a16="http://schemas.microsoft.com/office/drawing/2014/main" id="{AF22AB88-0774-3F45-A799-7ABB260FC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" y="2088593"/>
            <a:ext cx="493515" cy="1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2" descr="ARM Logo">
            <a:extLst>
              <a:ext uri="{FF2B5EF4-FFF2-40B4-BE49-F238E27FC236}">
                <a16:creationId xmlns:a16="http://schemas.microsoft.com/office/drawing/2014/main" id="{626CCD4F-7C0B-5641-862A-E4CFE11B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94" y="2883512"/>
            <a:ext cx="694237" cy="2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8" descr="http://upload.wikimedia.org/wikipedia/en/thumb/c/c4/QualcommLogo.svg/564px-QualcommLogo.svg.png">
            <a:extLst>
              <a:ext uri="{FF2B5EF4-FFF2-40B4-BE49-F238E27FC236}">
                <a16:creationId xmlns:a16="http://schemas.microsoft.com/office/drawing/2014/main" id="{15009A5C-2927-2448-9D42-6F05384C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43" y="3426380"/>
            <a:ext cx="837140" cy="18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0" descr="http://i1-news.softpedia-static.com/images/news2/Nokia-Closes-Agreement-for-3G-Chipset-Development-2.jpg">
            <a:extLst>
              <a:ext uri="{FF2B5EF4-FFF2-40B4-BE49-F238E27FC236}">
                <a16:creationId xmlns:a16="http://schemas.microsoft.com/office/drawing/2014/main" id="{010419F4-B092-6846-A2AA-E66940E9B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18445" b="19045"/>
          <a:stretch/>
        </p:blipFill>
        <p:spPr bwMode="auto">
          <a:xfrm>
            <a:off x="637646" y="4149335"/>
            <a:ext cx="453086" cy="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2" descr="https://encrypted-tbn1.gstatic.com/images?q=tbn:ANd9GcTviPDLt1ylld1kBu4mBtrX4oU0UusZcotDGj0VI3dLeTo6zpii">
            <a:extLst>
              <a:ext uri="{FF2B5EF4-FFF2-40B4-BE49-F238E27FC236}">
                <a16:creationId xmlns:a16="http://schemas.microsoft.com/office/drawing/2014/main" id="{C6C1F4DC-684B-8449-A7D1-131A4A14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" y="2521763"/>
            <a:ext cx="591553" cy="4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4" descr="Altera logo">
            <a:extLst>
              <a:ext uri="{FF2B5EF4-FFF2-40B4-BE49-F238E27FC236}">
                <a16:creationId xmlns:a16="http://schemas.microsoft.com/office/drawing/2014/main" id="{052FF1F9-7278-6A40-B724-E8A001AD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5020777"/>
            <a:ext cx="692566" cy="1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8" descr="Intel - logo">
            <a:extLst>
              <a:ext uri="{FF2B5EF4-FFF2-40B4-BE49-F238E27FC236}">
                <a16:creationId xmlns:a16="http://schemas.microsoft.com/office/drawing/2014/main" id="{F69423DC-6A6D-774D-A908-73A6CD7ED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b="11066"/>
          <a:stretch/>
        </p:blipFill>
        <p:spPr bwMode="auto">
          <a:xfrm>
            <a:off x="1355368" y="2252284"/>
            <a:ext cx="542691" cy="3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F7098D7-4669-D446-B73A-1EA6E469EBA4}"/>
              </a:ext>
            </a:extLst>
          </p:cNvPr>
          <p:cNvSpPr txBox="1"/>
          <p:nvPr/>
        </p:nvSpPr>
        <p:spPr bwMode="auto">
          <a:xfrm>
            <a:off x="6054381" y="4990381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1.0|Jul13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9BE16E-53DD-E449-89FF-EBE9251F0721}"/>
              </a:ext>
            </a:extLst>
          </p:cNvPr>
          <p:cNvSpPr txBox="1"/>
          <p:nvPr/>
        </p:nvSpPr>
        <p:spPr bwMode="auto">
          <a:xfrm>
            <a:off x="2666928" y="180994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1.0|Aug09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6829B15-90E4-CB4D-8DB5-5397E6C5E9F7}"/>
              </a:ext>
            </a:extLst>
          </p:cNvPr>
          <p:cNvSpPr txBox="1"/>
          <p:nvPr/>
        </p:nvSpPr>
        <p:spPr bwMode="auto">
          <a:xfrm>
            <a:off x="2319621" y="158212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1.0|May09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001A5CC-905E-EF49-8D74-47D23A5AC690}"/>
              </a:ext>
            </a:extLst>
          </p:cNvPr>
          <p:cNvSpPr txBox="1"/>
          <p:nvPr/>
        </p:nvSpPr>
        <p:spPr bwMode="auto">
          <a:xfrm>
            <a:off x="3002192" y="206394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082F51F-9213-8146-923E-C8E1119E71A7}"/>
              </a:ext>
            </a:extLst>
          </p:cNvPr>
          <p:cNvSpPr txBox="1"/>
          <p:nvPr/>
        </p:nvSpPr>
        <p:spPr bwMode="auto">
          <a:xfrm>
            <a:off x="3796082" y="3163666"/>
            <a:ext cx="84830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 | Feb11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4BE1F7-C54B-8345-8D06-B82A5560E193}"/>
              </a:ext>
            </a:extLst>
          </p:cNvPr>
          <p:cNvSpPr txBox="1"/>
          <p:nvPr/>
        </p:nvSpPr>
        <p:spPr bwMode="auto">
          <a:xfrm>
            <a:off x="2319621" y="2623194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1.0|May09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457ECE3-FD1E-DF44-8D17-7FB40DB15751}"/>
              </a:ext>
            </a:extLst>
          </p:cNvPr>
          <p:cNvSpPr txBox="1"/>
          <p:nvPr/>
        </p:nvSpPr>
        <p:spPr bwMode="auto">
          <a:xfrm>
            <a:off x="2640162" y="4373345"/>
            <a:ext cx="766557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1.0|Jan10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C99CD91-6F4E-3745-8946-F19718AED07F}"/>
              </a:ext>
            </a:extLst>
          </p:cNvPr>
          <p:cNvCxnSpPr/>
          <p:nvPr/>
        </p:nvCxnSpPr>
        <p:spPr bwMode="auto">
          <a:xfrm>
            <a:off x="1063927" y="1690433"/>
            <a:ext cx="1439521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D9EA1F5-DB2E-C648-BCF5-0BCD1B3DFC20}"/>
              </a:ext>
            </a:extLst>
          </p:cNvPr>
          <p:cNvCxnSpPr>
            <a:stCxn id="77" idx="3"/>
            <a:endCxn id="91" idx="1"/>
          </p:cNvCxnSpPr>
          <p:nvPr/>
        </p:nvCxnSpPr>
        <p:spPr bwMode="auto">
          <a:xfrm>
            <a:off x="1974015" y="1920559"/>
            <a:ext cx="692913" cy="6115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CED4BF-7C9E-6144-BE2A-CA05B896271E}"/>
              </a:ext>
            </a:extLst>
          </p:cNvPr>
          <p:cNvCxnSpPr>
            <a:stCxn id="83" idx="3"/>
            <a:endCxn id="93" idx="1"/>
          </p:cNvCxnSpPr>
          <p:nvPr/>
        </p:nvCxnSpPr>
        <p:spPr bwMode="auto">
          <a:xfrm flipV="1">
            <a:off x="1110116" y="2180674"/>
            <a:ext cx="1892076" cy="6623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B1C48FD-55B6-F34D-AC4F-ED6E28EE8B54}"/>
              </a:ext>
            </a:extLst>
          </p:cNvPr>
          <p:cNvCxnSpPr>
            <a:stCxn id="87" idx="3"/>
            <a:endCxn id="95" idx="1"/>
          </p:cNvCxnSpPr>
          <p:nvPr/>
        </p:nvCxnSpPr>
        <p:spPr bwMode="auto">
          <a:xfrm>
            <a:off x="1208154" y="2738515"/>
            <a:ext cx="1111467" cy="141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71AB374-B666-C846-B6F5-1ECFDAAE87F9}"/>
              </a:ext>
            </a:extLst>
          </p:cNvPr>
          <p:cNvCxnSpPr>
            <a:endCxn id="94" idx="1"/>
          </p:cNvCxnSpPr>
          <p:nvPr/>
        </p:nvCxnSpPr>
        <p:spPr bwMode="auto">
          <a:xfrm>
            <a:off x="964923" y="3271976"/>
            <a:ext cx="2831159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BAD7A21-FB22-9142-8203-FF9BCE16DA47}"/>
              </a:ext>
            </a:extLst>
          </p:cNvPr>
          <p:cNvCxnSpPr>
            <a:endCxn id="96" idx="1"/>
          </p:cNvCxnSpPr>
          <p:nvPr/>
        </p:nvCxnSpPr>
        <p:spPr bwMode="auto">
          <a:xfrm>
            <a:off x="1723191" y="4481655"/>
            <a:ext cx="916971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F3AC63-6CBB-C341-8112-AF00323CF629}"/>
              </a:ext>
            </a:extLst>
          </p:cNvPr>
          <p:cNvCxnSpPr>
            <a:stCxn id="88" idx="3"/>
            <a:endCxn id="90" idx="1"/>
          </p:cNvCxnSpPr>
          <p:nvPr/>
        </p:nvCxnSpPr>
        <p:spPr bwMode="auto">
          <a:xfrm>
            <a:off x="1327566" y="5098691"/>
            <a:ext cx="4726815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2713FD1-8B70-7744-BEFD-110FBD6C4A8F}"/>
              </a:ext>
            </a:extLst>
          </p:cNvPr>
          <p:cNvSpPr txBox="1"/>
          <p:nvPr/>
        </p:nvSpPr>
        <p:spPr bwMode="auto">
          <a:xfrm>
            <a:off x="3618743" y="180994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1.1|Aug10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A3F4240-8285-1343-B70A-1CE155FE916D}"/>
              </a:ext>
            </a:extLst>
          </p:cNvPr>
          <p:cNvSpPr txBox="1"/>
          <p:nvPr/>
        </p:nvSpPr>
        <p:spPr bwMode="auto">
          <a:xfrm>
            <a:off x="4253341" y="1582123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1.1|Jul11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461720A-39B2-CB47-8132-92BA20CEC24D}"/>
              </a:ext>
            </a:extLst>
          </p:cNvPr>
          <p:cNvCxnSpPr>
            <a:stCxn id="91" idx="3"/>
            <a:endCxn id="104" idx="1"/>
          </p:cNvCxnSpPr>
          <p:nvPr/>
        </p:nvCxnSpPr>
        <p:spPr bwMode="auto">
          <a:xfrm>
            <a:off x="3441499" y="1926674"/>
            <a:ext cx="177244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C2F8FC3-0B3C-5C4C-BEA3-674273E4620D}"/>
              </a:ext>
            </a:extLst>
          </p:cNvPr>
          <p:cNvSpPr txBox="1"/>
          <p:nvPr/>
        </p:nvSpPr>
        <p:spPr bwMode="auto">
          <a:xfrm>
            <a:off x="4911514" y="1809943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1.2|May12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849BBB-68DE-7B4E-86A8-53F32652E424}"/>
              </a:ext>
            </a:extLst>
          </p:cNvPr>
          <p:cNvCxnSpPr>
            <a:stCxn id="104" idx="3"/>
            <a:endCxn id="107" idx="1"/>
          </p:cNvCxnSpPr>
          <p:nvPr/>
        </p:nvCxnSpPr>
        <p:spPr bwMode="auto">
          <a:xfrm>
            <a:off x="4393314" y="1926674"/>
            <a:ext cx="518200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41B362C-ABF0-B54E-9B65-95CA0683D6E2}"/>
              </a:ext>
            </a:extLst>
          </p:cNvPr>
          <p:cNvSpPr txBox="1"/>
          <p:nvPr/>
        </p:nvSpPr>
        <p:spPr bwMode="auto">
          <a:xfrm>
            <a:off x="5229416" y="1582123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1.2|Jun12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217779B-F461-D444-8097-842BC898AC40}"/>
              </a:ext>
            </a:extLst>
          </p:cNvPr>
          <p:cNvCxnSpPr>
            <a:endCxn id="105" idx="1"/>
          </p:cNvCxnSpPr>
          <p:nvPr/>
        </p:nvCxnSpPr>
        <p:spPr bwMode="auto">
          <a:xfrm>
            <a:off x="3119730" y="1690433"/>
            <a:ext cx="1133611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DBF1D99-E5AA-9741-8C0A-A5C4B1C3AA97}"/>
              </a:ext>
            </a:extLst>
          </p:cNvPr>
          <p:cNvCxnSpPr>
            <a:stCxn id="105" idx="3"/>
            <a:endCxn id="109" idx="1"/>
          </p:cNvCxnSpPr>
          <p:nvPr/>
        </p:nvCxnSpPr>
        <p:spPr bwMode="auto">
          <a:xfrm>
            <a:off x="4992647" y="1698854"/>
            <a:ext cx="23676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83D9F69-7DDF-4648-A1F4-A4287503A234}"/>
              </a:ext>
            </a:extLst>
          </p:cNvPr>
          <p:cNvSpPr txBox="1"/>
          <p:nvPr/>
        </p:nvSpPr>
        <p:spPr bwMode="auto">
          <a:xfrm>
            <a:off x="3876837" y="2063943"/>
            <a:ext cx="777777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1.1|Feb11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DD3A1D6-087A-9C4B-82B4-F0DDBF76AACC}"/>
              </a:ext>
            </a:extLst>
          </p:cNvPr>
          <p:cNvCxnSpPr>
            <a:stCxn id="93" idx="3"/>
            <a:endCxn id="112" idx="1"/>
          </p:cNvCxnSpPr>
          <p:nvPr/>
        </p:nvCxnSpPr>
        <p:spPr bwMode="auto">
          <a:xfrm>
            <a:off x="3787985" y="2180674"/>
            <a:ext cx="8885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313CC6A-F1E6-A64D-B85F-B1580772CC9E}"/>
              </a:ext>
            </a:extLst>
          </p:cNvPr>
          <p:cNvSpPr txBox="1"/>
          <p:nvPr/>
        </p:nvSpPr>
        <p:spPr bwMode="auto">
          <a:xfrm>
            <a:off x="4089111" y="2341972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1.1|Mar11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979D906-293A-9C41-9207-9DB841867BD5}"/>
              </a:ext>
            </a:extLst>
          </p:cNvPr>
          <p:cNvCxnSpPr>
            <a:stCxn id="89" idx="3"/>
            <a:endCxn id="114" idx="1"/>
          </p:cNvCxnSpPr>
          <p:nvPr/>
        </p:nvCxnSpPr>
        <p:spPr bwMode="auto">
          <a:xfrm>
            <a:off x="1898059" y="2450284"/>
            <a:ext cx="2191052" cy="8419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885D81E-221E-3942-AC64-410FA4D53296}"/>
              </a:ext>
            </a:extLst>
          </p:cNvPr>
          <p:cNvSpPr txBox="1"/>
          <p:nvPr/>
        </p:nvSpPr>
        <p:spPr bwMode="auto">
          <a:xfrm>
            <a:off x="3436076" y="2623194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1.1|Jun10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5DA03CD-79AD-6545-BCF9-4DA0DA6B0052}"/>
              </a:ext>
            </a:extLst>
          </p:cNvPr>
          <p:cNvCxnSpPr>
            <a:stCxn id="95" idx="3"/>
            <a:endCxn id="116" idx="1"/>
          </p:cNvCxnSpPr>
          <p:nvPr/>
        </p:nvCxnSpPr>
        <p:spPr bwMode="auto">
          <a:xfrm>
            <a:off x="3105414" y="2739925"/>
            <a:ext cx="33066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D69ECE2-D858-FF4B-B303-E6A3CFD7CB5B}"/>
              </a:ext>
            </a:extLst>
          </p:cNvPr>
          <p:cNvSpPr txBox="1"/>
          <p:nvPr/>
        </p:nvSpPr>
        <p:spPr bwMode="auto">
          <a:xfrm>
            <a:off x="5015743" y="2889975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1.1|Aug12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4AF5BF5-432E-9644-8375-1C7E064570A7}"/>
              </a:ext>
            </a:extLst>
          </p:cNvPr>
          <p:cNvCxnSpPr>
            <a:stCxn id="84" idx="3"/>
            <a:endCxn id="118" idx="1"/>
          </p:cNvCxnSpPr>
          <p:nvPr/>
        </p:nvCxnSpPr>
        <p:spPr bwMode="auto">
          <a:xfrm>
            <a:off x="1973831" y="2998285"/>
            <a:ext cx="304191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686DC95-2F7D-8F48-B563-7ECB6CE70E3A}"/>
              </a:ext>
            </a:extLst>
          </p:cNvPr>
          <p:cNvSpPr txBox="1"/>
          <p:nvPr/>
        </p:nvSpPr>
        <p:spPr bwMode="auto">
          <a:xfrm>
            <a:off x="5332040" y="3409918"/>
            <a:ext cx="780984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1.1|Nov12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A2C67CC-68E6-4142-B468-FD3180027097}"/>
              </a:ext>
            </a:extLst>
          </p:cNvPr>
          <p:cNvCxnSpPr>
            <a:stCxn id="85" idx="3"/>
            <a:endCxn id="120" idx="1"/>
          </p:cNvCxnSpPr>
          <p:nvPr/>
        </p:nvCxnSpPr>
        <p:spPr bwMode="auto">
          <a:xfrm>
            <a:off x="2045283" y="3519891"/>
            <a:ext cx="3286757" cy="6758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B5307F3-1B97-7F46-A2D8-F3877CA436F1}"/>
              </a:ext>
            </a:extLst>
          </p:cNvPr>
          <p:cNvSpPr txBox="1"/>
          <p:nvPr/>
        </p:nvSpPr>
        <p:spPr bwMode="auto">
          <a:xfrm>
            <a:off x="5459974" y="4188466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1.1|May13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CFB444-4587-A14D-A630-29E7F76F0997}"/>
              </a:ext>
            </a:extLst>
          </p:cNvPr>
          <p:cNvCxnSpPr>
            <a:stCxn id="86" idx="3"/>
            <a:endCxn id="122" idx="1"/>
          </p:cNvCxnSpPr>
          <p:nvPr/>
        </p:nvCxnSpPr>
        <p:spPr bwMode="auto">
          <a:xfrm>
            <a:off x="1090732" y="4296776"/>
            <a:ext cx="436924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FF70EBAC-76A3-2841-A70B-F97403867AEB}"/>
              </a:ext>
            </a:extLst>
          </p:cNvPr>
          <p:cNvSpPr txBox="1"/>
          <p:nvPr/>
        </p:nvSpPr>
        <p:spPr bwMode="auto">
          <a:xfrm>
            <a:off x="4952376" y="3673367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70C0"/>
                </a:solidFill>
                <a:latin typeface="Trebuchet MS" pitchFamily="34" charset="0"/>
                <a:cs typeface="Tahoma" pitchFamily="34" charset="0"/>
              </a:rPr>
              <a:t>1.1|Apr12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0E15E5A-7BC3-4242-A2A3-E722DE0E9B20}"/>
              </a:ext>
            </a:extLst>
          </p:cNvPr>
          <p:cNvCxnSpPr>
            <a:endCxn id="124" idx="1"/>
          </p:cNvCxnSpPr>
          <p:nvPr/>
        </p:nvCxnSpPr>
        <p:spPr bwMode="auto">
          <a:xfrm>
            <a:off x="1399892" y="3781677"/>
            <a:ext cx="3552484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275930C-5658-C94D-AA14-4B22F41C2DF9}"/>
              </a:ext>
            </a:extLst>
          </p:cNvPr>
          <p:cNvSpPr txBox="1"/>
          <p:nvPr/>
        </p:nvSpPr>
        <p:spPr bwMode="auto">
          <a:xfrm>
            <a:off x="6832632" y="3409918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1.2|Apr14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6BED453-A4B8-BF48-B036-23A6B68B7132}"/>
              </a:ext>
            </a:extLst>
          </p:cNvPr>
          <p:cNvCxnSpPr>
            <a:stCxn id="120" idx="3"/>
            <a:endCxn id="126" idx="1"/>
          </p:cNvCxnSpPr>
          <p:nvPr/>
        </p:nvCxnSpPr>
        <p:spPr bwMode="auto">
          <a:xfrm>
            <a:off x="6113024" y="3526649"/>
            <a:ext cx="71960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C7D3F-F7F5-4D43-AE73-425DCE6136D8}"/>
              </a:ext>
            </a:extLst>
          </p:cNvPr>
          <p:cNvSpPr txBox="1"/>
          <p:nvPr/>
        </p:nvSpPr>
        <p:spPr bwMode="auto">
          <a:xfrm>
            <a:off x="6257391" y="3163664"/>
            <a:ext cx="76976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1.2|Sep13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9CE01FD-58D2-5145-BFA2-69D403D34218}"/>
              </a:ext>
            </a:extLst>
          </p:cNvPr>
          <p:cNvCxnSpPr>
            <a:stCxn id="94" idx="3"/>
            <a:endCxn id="128" idx="1"/>
          </p:cNvCxnSpPr>
          <p:nvPr/>
        </p:nvCxnSpPr>
        <p:spPr bwMode="auto">
          <a:xfrm flipV="1">
            <a:off x="4644391" y="3280395"/>
            <a:ext cx="1613000" cy="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CE1D182-009A-3C4D-ACF0-9FD682EE25D1}"/>
              </a:ext>
            </a:extLst>
          </p:cNvPr>
          <p:cNvSpPr txBox="1"/>
          <p:nvPr/>
        </p:nvSpPr>
        <p:spPr bwMode="auto">
          <a:xfrm>
            <a:off x="5546648" y="2341972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1.2|Dec12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68AC633-EA37-1846-BAB9-CD021DD20C04}"/>
              </a:ext>
            </a:extLst>
          </p:cNvPr>
          <p:cNvCxnSpPr>
            <a:stCxn id="114" idx="3"/>
            <a:endCxn id="130" idx="1"/>
          </p:cNvCxnSpPr>
          <p:nvPr/>
        </p:nvCxnSpPr>
        <p:spPr bwMode="auto">
          <a:xfrm>
            <a:off x="4862080" y="2458703"/>
            <a:ext cx="68456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8EE15A71-429C-9F4D-BA35-1C07FC3C8B1B}"/>
              </a:ext>
            </a:extLst>
          </p:cNvPr>
          <p:cNvSpPr txBox="1"/>
          <p:nvPr/>
        </p:nvSpPr>
        <p:spPr bwMode="auto">
          <a:xfrm>
            <a:off x="7315518" y="2137695"/>
            <a:ext cx="82266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Desktop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618B39-8D7D-3C46-9083-265092A8F2D5}"/>
              </a:ext>
            </a:extLst>
          </p:cNvPr>
          <p:cNvSpPr txBox="1"/>
          <p:nvPr/>
        </p:nvSpPr>
        <p:spPr bwMode="auto">
          <a:xfrm>
            <a:off x="7101545" y="3066966"/>
            <a:ext cx="70564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Mobile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B225CE9-7490-8840-805E-64536D365AB7}"/>
              </a:ext>
            </a:extLst>
          </p:cNvPr>
          <p:cNvSpPr txBox="1"/>
          <p:nvPr/>
        </p:nvSpPr>
        <p:spPr bwMode="auto">
          <a:xfrm>
            <a:off x="6893756" y="4946206"/>
            <a:ext cx="609462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FPGA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839F35C-7B72-BD4C-B5F0-FB498EF87EDF}"/>
              </a:ext>
            </a:extLst>
          </p:cNvPr>
          <p:cNvSpPr txBox="1"/>
          <p:nvPr/>
        </p:nvSpPr>
        <p:spPr bwMode="auto">
          <a:xfrm>
            <a:off x="6836611" y="2341971"/>
            <a:ext cx="739306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2.0|Jul14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F7D5F9F-70F4-7F4F-BD3D-882BF5BC8977}"/>
              </a:ext>
            </a:extLst>
          </p:cNvPr>
          <p:cNvCxnSpPr>
            <a:stCxn id="130" idx="3"/>
            <a:endCxn id="135" idx="1"/>
          </p:cNvCxnSpPr>
          <p:nvPr/>
        </p:nvCxnSpPr>
        <p:spPr bwMode="auto">
          <a:xfrm flipV="1">
            <a:off x="6322823" y="2458702"/>
            <a:ext cx="513788" cy="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16149339-C978-BF44-9ACE-EA994BF2A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0825" y="5178674"/>
            <a:ext cx="748176" cy="194331"/>
          </a:xfrm>
          <a:prstGeom prst="rect">
            <a:avLst/>
          </a:prstGeom>
        </p:spPr>
      </p:pic>
      <p:sp>
        <p:nvSpPr>
          <p:cNvPr id="138" name="Text Box 9">
            <a:extLst>
              <a:ext uri="{FF2B5EF4-FFF2-40B4-BE49-F238E27FC236}">
                <a16:creationId xmlns:a16="http://schemas.microsoft.com/office/drawing/2014/main" id="{F4FFC899-5769-D942-901A-431A8ED47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7348" y="5550903"/>
            <a:ext cx="1069152" cy="3192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76165" tIns="38084" rIns="76165" bIns="38084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200" b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875" dirty="0">
                <a:latin typeface="Trebuchet MS" pitchFamily="34" charset="0"/>
              </a:rPr>
              <a:t>OpenCL 2.1 </a:t>
            </a:r>
            <a:br>
              <a:rPr lang="en-US" sz="875" dirty="0">
                <a:latin typeface="Trebuchet MS" pitchFamily="34" charset="0"/>
              </a:rPr>
            </a:br>
            <a:r>
              <a:rPr lang="en-US" sz="875" dirty="0">
                <a:latin typeface="Trebuchet MS" pitchFamily="34" charset="0"/>
              </a:rPr>
              <a:t>Specification</a:t>
            </a:r>
          </a:p>
        </p:txBody>
      </p:sp>
      <p:sp>
        <p:nvSpPr>
          <p:cNvPr id="139" name="Text Box 22">
            <a:extLst>
              <a:ext uri="{FF2B5EF4-FFF2-40B4-BE49-F238E27FC236}">
                <a16:creationId xmlns:a16="http://schemas.microsoft.com/office/drawing/2014/main" id="{C025A4DE-0809-7145-BE56-BD16211A2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565" y="5400890"/>
            <a:ext cx="593040" cy="2565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 lIns="76165" tIns="38084" rIns="76165" bIns="38084">
            <a:spAutoFit/>
          </a:bodyPr>
          <a:lstStyle/>
          <a:p>
            <a:pPr>
              <a:defRPr/>
            </a:pPr>
            <a:r>
              <a:rPr lang="en-US" sz="1167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rPr>
              <a:t>Nov15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1F46A96-3621-874F-9885-62DD31C008A2}"/>
              </a:ext>
            </a:extLst>
          </p:cNvPr>
          <p:cNvSpPr txBox="1"/>
          <p:nvPr/>
        </p:nvSpPr>
        <p:spPr bwMode="auto">
          <a:xfrm>
            <a:off x="7388014" y="2623194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1.2|May15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9DBA71C-CCEB-734E-AEE8-54825ADF1A28}"/>
              </a:ext>
            </a:extLst>
          </p:cNvPr>
          <p:cNvCxnSpPr>
            <a:stCxn id="116" idx="3"/>
            <a:endCxn id="140" idx="1"/>
          </p:cNvCxnSpPr>
          <p:nvPr/>
        </p:nvCxnSpPr>
        <p:spPr bwMode="auto">
          <a:xfrm>
            <a:off x="4209045" y="2739925"/>
            <a:ext cx="3178969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69479C7-825A-B74A-A157-2A1423EC0866}"/>
              </a:ext>
            </a:extLst>
          </p:cNvPr>
          <p:cNvSpPr txBox="1"/>
          <p:nvPr/>
        </p:nvSpPr>
        <p:spPr bwMode="auto">
          <a:xfrm>
            <a:off x="7291004" y="1809943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2.0|Dec14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36E4C81-59C0-AC44-BBA6-B8BDFE7E917D}"/>
              </a:ext>
            </a:extLst>
          </p:cNvPr>
          <p:cNvCxnSpPr>
            <a:stCxn id="107" idx="3"/>
            <a:endCxn id="142" idx="1"/>
          </p:cNvCxnSpPr>
          <p:nvPr/>
        </p:nvCxnSpPr>
        <p:spPr bwMode="auto">
          <a:xfrm>
            <a:off x="5697307" y="1926674"/>
            <a:ext cx="1593697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44" name="Picture 143" descr="Mediatek-Logotype-Color.png">
            <a:extLst>
              <a:ext uri="{FF2B5EF4-FFF2-40B4-BE49-F238E27FC236}">
                <a16:creationId xmlns:a16="http://schemas.microsoft.com/office/drawing/2014/main" id="{41F03F8F-8C91-2147-90F6-051DFC2AE2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88" y="3933867"/>
            <a:ext cx="855051" cy="214601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F90FAB19-886F-CA46-9A20-F2EDBD174AC1}"/>
              </a:ext>
            </a:extLst>
          </p:cNvPr>
          <p:cNvSpPr txBox="1"/>
          <p:nvPr/>
        </p:nvSpPr>
        <p:spPr bwMode="auto">
          <a:xfrm>
            <a:off x="7132791" y="5180881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1.0|Dec14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750885A-44D2-CE44-A9A2-BBBD63A54967}"/>
              </a:ext>
            </a:extLst>
          </p:cNvPr>
          <p:cNvCxnSpPr>
            <a:stCxn id="137" idx="3"/>
            <a:endCxn id="145" idx="1"/>
          </p:cNvCxnSpPr>
          <p:nvPr/>
        </p:nvCxnSpPr>
        <p:spPr bwMode="auto">
          <a:xfrm>
            <a:off x="2159001" y="5275840"/>
            <a:ext cx="4973790" cy="2177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0C4BF65-BDBE-D945-85A7-B31A51F92875}"/>
              </a:ext>
            </a:extLst>
          </p:cNvPr>
          <p:cNvSpPr txBox="1"/>
          <p:nvPr/>
        </p:nvSpPr>
        <p:spPr bwMode="auto">
          <a:xfrm>
            <a:off x="7255309" y="3673367"/>
            <a:ext cx="776175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1.2|Dec14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F4313D4-8487-8241-BC61-73B7DEBFE98E}"/>
              </a:ext>
            </a:extLst>
          </p:cNvPr>
          <p:cNvCxnSpPr>
            <a:stCxn id="124" idx="3"/>
            <a:endCxn id="147" idx="1"/>
          </p:cNvCxnSpPr>
          <p:nvPr/>
        </p:nvCxnSpPr>
        <p:spPr bwMode="auto">
          <a:xfrm>
            <a:off x="5717329" y="3790098"/>
            <a:ext cx="1537980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B52A0C46-3BDD-3D49-936A-A96973DE4179}"/>
              </a:ext>
            </a:extLst>
          </p:cNvPr>
          <p:cNvSpPr txBox="1"/>
          <p:nvPr/>
        </p:nvSpPr>
        <p:spPr bwMode="auto">
          <a:xfrm>
            <a:off x="7069847" y="3918457"/>
            <a:ext cx="76976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1.2|Sep14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EC70D50-C485-E849-87C4-08A2B9D326E6}"/>
              </a:ext>
            </a:extLst>
          </p:cNvPr>
          <p:cNvCxnSpPr>
            <a:stCxn id="144" idx="3"/>
            <a:endCxn id="149" idx="1"/>
          </p:cNvCxnSpPr>
          <p:nvPr/>
        </p:nvCxnSpPr>
        <p:spPr bwMode="auto">
          <a:xfrm flipV="1">
            <a:off x="2054239" y="4035188"/>
            <a:ext cx="5015608" cy="598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741FD18C-6C30-4B46-9717-0E3E41291602}"/>
              </a:ext>
            </a:extLst>
          </p:cNvPr>
          <p:cNvSpPr txBox="1"/>
          <p:nvPr/>
        </p:nvSpPr>
        <p:spPr bwMode="auto">
          <a:xfrm>
            <a:off x="605515" y="5433821"/>
            <a:ext cx="1178171" cy="50295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67" b="1" i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Vendor timelines are first conformant submission for each spec generation</a:t>
            </a:r>
          </a:p>
        </p:txBody>
      </p:sp>
      <p:pic>
        <p:nvPicPr>
          <p:cNvPr id="152" name="Picture 17" descr="ti">
            <a:extLst>
              <a:ext uri="{FF2B5EF4-FFF2-40B4-BE49-F238E27FC236}">
                <a16:creationId xmlns:a16="http://schemas.microsoft.com/office/drawing/2014/main" id="{76FE051E-B98A-A347-B385-FF0189A7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6832" y="4585138"/>
            <a:ext cx="642579" cy="22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BAFBAB9E-1722-3F4B-9153-36CAAF4744F5}"/>
              </a:ext>
            </a:extLst>
          </p:cNvPr>
          <p:cNvSpPr txBox="1"/>
          <p:nvPr/>
        </p:nvSpPr>
        <p:spPr bwMode="auto">
          <a:xfrm>
            <a:off x="7588406" y="4599099"/>
            <a:ext cx="78579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00B050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917" dirty="0"/>
              <a:t>1.2|May15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B7C4097-F4FF-8947-8C36-68CC058A00CE}"/>
              </a:ext>
            </a:extLst>
          </p:cNvPr>
          <p:cNvCxnSpPr>
            <a:stCxn id="152" idx="3"/>
            <a:endCxn id="153" idx="1"/>
          </p:cNvCxnSpPr>
          <p:nvPr/>
        </p:nvCxnSpPr>
        <p:spPr bwMode="auto">
          <a:xfrm>
            <a:off x="1279411" y="4698413"/>
            <a:ext cx="6308995" cy="17417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008D568B-DC95-6C45-AC26-09A13651308B}"/>
              </a:ext>
            </a:extLst>
          </p:cNvPr>
          <p:cNvSpPr/>
          <p:nvPr/>
        </p:nvSpPr>
        <p:spPr bwMode="auto">
          <a:xfrm>
            <a:off x="7332356" y="4560319"/>
            <a:ext cx="1303644" cy="460458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BE997BB-A966-FD4B-9FD7-303F81A868F2}"/>
              </a:ext>
            </a:extLst>
          </p:cNvPr>
          <p:cNvSpPr txBox="1"/>
          <p:nvPr/>
        </p:nvSpPr>
        <p:spPr bwMode="auto">
          <a:xfrm>
            <a:off x="7719496" y="4317305"/>
            <a:ext cx="1023037" cy="2974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Embedded</a:t>
            </a:r>
          </a:p>
        </p:txBody>
      </p:sp>
      <p:pic>
        <p:nvPicPr>
          <p:cNvPr id="157" name="Picture 4" descr="http://www.samsung.com/us/images/common/samsung-logo.jpg">
            <a:extLst>
              <a:ext uri="{FF2B5EF4-FFF2-40B4-BE49-F238E27FC236}">
                <a16:creationId xmlns:a16="http://schemas.microsoft.com/office/drawing/2014/main" id="{29B994DB-0F48-2B4D-9DB4-C855A84B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83" y="4364264"/>
            <a:ext cx="687543" cy="23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https://encrypted-tbn0.gstatic.com/images?q=tbn:ANd9GcR4Aa9iHfxi_6jmKGL8stVsrJ98FBVmy5DK9c6BsGHweaQ5PBoc">
            <a:extLst>
              <a:ext uri="{FF2B5EF4-FFF2-40B4-BE49-F238E27FC236}">
                <a16:creationId xmlns:a16="http://schemas.microsoft.com/office/drawing/2014/main" id="{402CF608-8518-714C-B984-7567082B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2" y="1516432"/>
            <a:ext cx="285752" cy="35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https://semiaccurate.com/assets/uploads/2011/09/Marvell-logo.png">
            <a:extLst>
              <a:ext uri="{FF2B5EF4-FFF2-40B4-BE49-F238E27FC236}">
                <a16:creationId xmlns:a16="http://schemas.microsoft.com/office/drawing/2014/main" id="{80F7F84D-249B-1E40-AB7C-B267EE785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98" y="4743381"/>
            <a:ext cx="515628" cy="2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049AAF78-881F-9D49-BCF2-36C5DA39C5DE}"/>
              </a:ext>
            </a:extLst>
          </p:cNvPr>
          <p:cNvSpPr txBox="1"/>
          <p:nvPr/>
        </p:nvSpPr>
        <p:spPr bwMode="auto">
          <a:xfrm>
            <a:off x="7721018" y="4784523"/>
            <a:ext cx="77457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rgbClr val="00B050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917" dirty="0"/>
              <a:t>1.2|Aug15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8ED5FCE-B07B-544A-8CDB-3D80213F4F63}"/>
              </a:ext>
            </a:extLst>
          </p:cNvPr>
          <p:cNvCxnSpPr>
            <a:stCxn id="159" idx="3"/>
            <a:endCxn id="160" idx="1"/>
          </p:cNvCxnSpPr>
          <p:nvPr/>
        </p:nvCxnSpPr>
        <p:spPr bwMode="auto">
          <a:xfrm>
            <a:off x="1928026" y="4892833"/>
            <a:ext cx="5792992" cy="8421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72A0103D-65EC-B049-B1AB-EF28454741F6}"/>
              </a:ext>
            </a:extLst>
          </p:cNvPr>
          <p:cNvSpPr txBox="1"/>
          <p:nvPr/>
        </p:nvSpPr>
        <p:spPr bwMode="auto">
          <a:xfrm>
            <a:off x="7451916" y="2889975"/>
            <a:ext cx="772969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0B050"/>
                </a:solidFill>
                <a:latin typeface="Trebuchet MS" pitchFamily="34" charset="0"/>
                <a:cs typeface="Tahoma" pitchFamily="34" charset="0"/>
              </a:rPr>
              <a:t>1.2|Mar16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8F8EAD9-7132-9643-A2C8-780096E96029}"/>
              </a:ext>
            </a:extLst>
          </p:cNvPr>
          <p:cNvCxnSpPr>
            <a:stCxn id="118" idx="3"/>
            <a:endCxn id="162" idx="1"/>
          </p:cNvCxnSpPr>
          <p:nvPr/>
        </p:nvCxnSpPr>
        <p:spPr bwMode="auto">
          <a:xfrm>
            <a:off x="5790314" y="3006706"/>
            <a:ext cx="166160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80F61A70-13BF-7045-91C4-9A923064657E}"/>
              </a:ext>
            </a:extLst>
          </p:cNvPr>
          <p:cNvSpPr txBox="1"/>
          <p:nvPr/>
        </p:nvSpPr>
        <p:spPr bwMode="auto">
          <a:xfrm>
            <a:off x="7986013" y="3409918"/>
            <a:ext cx="780984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2.0|Nov15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FF013FA-E801-F94E-A7C9-0CE7BE7C6658}"/>
              </a:ext>
            </a:extLst>
          </p:cNvPr>
          <p:cNvCxnSpPr>
            <a:stCxn id="126" idx="3"/>
            <a:endCxn id="164" idx="1"/>
          </p:cNvCxnSpPr>
          <p:nvPr/>
        </p:nvCxnSpPr>
        <p:spPr bwMode="auto">
          <a:xfrm>
            <a:off x="7597585" y="3526649"/>
            <a:ext cx="388428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B7577506-CB96-9745-831F-94B48E2B4D2B}"/>
              </a:ext>
            </a:extLst>
          </p:cNvPr>
          <p:cNvSpPr/>
          <p:nvPr/>
        </p:nvSpPr>
        <p:spPr bwMode="auto">
          <a:xfrm>
            <a:off x="7874000" y="2883512"/>
            <a:ext cx="1670435" cy="871898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696C1564-419D-BB43-9B64-6A4BAFE636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467" y="3620834"/>
            <a:ext cx="871542" cy="26915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4BF3D5EA-77E4-9B4D-8133-C3FB7B0F78E0}"/>
              </a:ext>
            </a:extLst>
          </p:cNvPr>
          <p:cNvSpPr txBox="1"/>
          <p:nvPr/>
        </p:nvSpPr>
        <p:spPr bwMode="auto">
          <a:xfrm>
            <a:off x="8350747" y="2889975"/>
            <a:ext cx="764953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7030A0"/>
                </a:solidFill>
                <a:latin typeface="Trebuchet MS" pitchFamily="34" charset="0"/>
                <a:cs typeface="Tahoma" pitchFamily="34" charset="0"/>
              </a:rPr>
              <a:t>2.0|Apr17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E5420C5-F25E-D14D-BC20-5E3C4F0C530D}"/>
              </a:ext>
            </a:extLst>
          </p:cNvPr>
          <p:cNvCxnSpPr>
            <a:stCxn id="162" idx="3"/>
            <a:endCxn id="168" idx="1"/>
          </p:cNvCxnSpPr>
          <p:nvPr/>
        </p:nvCxnSpPr>
        <p:spPr bwMode="auto">
          <a:xfrm>
            <a:off x="8224885" y="3006706"/>
            <a:ext cx="125862" cy="0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F624D9C7-215F-3341-A2F0-1AB9590C2C14}"/>
              </a:ext>
            </a:extLst>
          </p:cNvPr>
          <p:cNvSpPr txBox="1"/>
          <p:nvPr/>
        </p:nvSpPr>
        <p:spPr bwMode="auto">
          <a:xfrm>
            <a:off x="8243441" y="2341973"/>
            <a:ext cx="843501" cy="2334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17" b="1" dirty="0">
                <a:solidFill>
                  <a:srgbClr val="04B9CC"/>
                </a:solidFill>
                <a:latin typeface="Trebuchet MS" pitchFamily="34" charset="0"/>
                <a:cs typeface="Tahoma" pitchFamily="34" charset="0"/>
              </a:rPr>
              <a:t>2.1 | Jun16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4B5DB4D-DB79-B543-8C19-51B23FAF9358}"/>
              </a:ext>
            </a:extLst>
          </p:cNvPr>
          <p:cNvSpPr/>
          <p:nvPr/>
        </p:nvSpPr>
        <p:spPr bwMode="auto">
          <a:xfrm>
            <a:off x="8112358" y="2325599"/>
            <a:ext cx="992265" cy="260957"/>
          </a:xfrm>
          <a:prstGeom prst="ellipse">
            <a:avLst/>
          </a:prstGeom>
          <a:noFill/>
          <a:ln w="25400" cap="flat" cmpd="sng" algn="ctr">
            <a:solidFill>
              <a:srgbClr val="04B9CC"/>
            </a:solidFill>
            <a:prstDash val="solid"/>
            <a:round/>
            <a:headEnd type="oval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latin typeface="Tahoma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CEE8237-0983-F245-B22C-F59335478D15}"/>
              </a:ext>
            </a:extLst>
          </p:cNvPr>
          <p:cNvCxnSpPr>
            <a:stCxn id="135" idx="3"/>
            <a:endCxn id="170" idx="1"/>
          </p:cNvCxnSpPr>
          <p:nvPr/>
        </p:nvCxnSpPr>
        <p:spPr bwMode="auto">
          <a:xfrm>
            <a:off x="7575917" y="2458702"/>
            <a:ext cx="667524" cy="2"/>
          </a:xfrm>
          <a:prstGeom prst="line">
            <a:avLst/>
          </a:prstGeom>
          <a:solidFill>
            <a:srgbClr val="E66714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2A314378-B952-0F4A-82B6-2BA6E6FD7093}"/>
              </a:ext>
            </a:extLst>
          </p:cNvPr>
          <p:cNvSpPr txBox="1"/>
          <p:nvPr/>
        </p:nvSpPr>
        <p:spPr bwMode="auto">
          <a:xfrm>
            <a:off x="2484561" y="4027136"/>
            <a:ext cx="3881191" cy="836255"/>
          </a:xfrm>
          <a:prstGeom prst="rect">
            <a:avLst/>
          </a:prstGeom>
          <a:solidFill>
            <a:srgbClr val="FFEFEF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33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Adoption from IWOCL 2017 to IWOCL 2018: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NVIDIA: 1.2 on all current GPUs – Windows and Linux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Qualcomm: 2.0 on Adreno GPUs -  Android 8.0 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Intel:1.2 on latest processors – Windows 10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58A67D-D689-EF4E-935F-89BB12D1924D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D5CF9DD-444D-8942-9493-3AB6AE8CF43B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76" name="Picture 175" descr="Khronos_500px_Nov14.png">
              <a:extLst>
                <a:ext uri="{FF2B5EF4-FFF2-40B4-BE49-F238E27FC236}">
                  <a16:creationId xmlns:a16="http://schemas.microsoft.com/office/drawing/2014/main" id="{0962FEE5-A33E-9C48-9EC9-3C387F774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607F0-F115-E74D-96DB-E4602AF2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86487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C3A0-DD8D-4426-B9A8-FB45DD61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OpenCL Adoption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10DB9-19F1-4C66-944A-48191DE33D76}"/>
              </a:ext>
            </a:extLst>
          </p:cNvPr>
          <p:cNvSpPr txBox="1"/>
          <p:nvPr/>
        </p:nvSpPr>
        <p:spPr bwMode="auto">
          <a:xfrm>
            <a:off x="988744" y="1714500"/>
            <a:ext cx="6194389" cy="8876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1.2 remains the widely-supported industry baseline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SVM in 2.0 saps performance in non-unified memory systems – e.g. discrete GPUs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SVM in 2.0 is easier on mobile with shared memory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Some 2.0 features are less ‘controversial’ and shipping more widely than SVM</a:t>
            </a:r>
            <a:endParaRPr lang="en-US" sz="1333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7F6BB-A2B7-4830-8504-6E5A6CA50E5B}"/>
              </a:ext>
            </a:extLst>
          </p:cNvPr>
          <p:cNvSpPr txBox="1"/>
          <p:nvPr/>
        </p:nvSpPr>
        <p:spPr bwMode="auto">
          <a:xfrm>
            <a:off x="993905" y="4762500"/>
            <a:ext cx="4689104" cy="70807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Only High-end DSPs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Smaller DSPs do not have 32-bit FP – mandated for conformance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E.g. optimized vision and inferencing engines are ‘locked out’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3F0F9-6045-4769-8518-0C5745F99DD9}"/>
              </a:ext>
            </a:extLst>
          </p:cNvPr>
          <p:cNvSpPr txBox="1"/>
          <p:nvPr/>
        </p:nvSpPr>
        <p:spPr bwMode="auto">
          <a:xfrm>
            <a:off x="3975846" y="2857500"/>
            <a:ext cx="4807726" cy="16060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No OpenCL 2.2 Yet?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12-18 months between spec and first implementations is common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Don’t panic - OpenCL 2.1 implementations are not late yet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front-ends and tools maturing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comes ‘for free’ with SPIR-V 1.2 ingestion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OR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C++ is not interesting to kernel developers?</a:t>
            </a:r>
          </a:p>
          <a:p>
            <a:pPr algn="ctr"/>
            <a:r>
              <a:rPr lang="en-US" sz="1167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Single source file apps, SYCL-style, is where the C++ interest is?</a:t>
            </a: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3666FB29-ED9E-4FCD-B637-6DBF84CE07D7}"/>
              </a:ext>
            </a:extLst>
          </p:cNvPr>
          <p:cNvSpPr/>
          <p:nvPr/>
        </p:nvSpPr>
        <p:spPr bwMode="auto">
          <a:xfrm rot="5400000">
            <a:off x="3257029" y="3186927"/>
            <a:ext cx="1078898" cy="916043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Flowchart: Extract 7">
            <a:extLst>
              <a:ext uri="{FF2B5EF4-FFF2-40B4-BE49-F238E27FC236}">
                <a16:creationId xmlns:a16="http://schemas.microsoft.com/office/drawing/2014/main" id="{28520372-A35D-419F-9A7B-F8962B8471E5}"/>
              </a:ext>
            </a:extLst>
          </p:cNvPr>
          <p:cNvSpPr/>
          <p:nvPr/>
        </p:nvSpPr>
        <p:spPr bwMode="auto">
          <a:xfrm>
            <a:off x="2404187" y="2578519"/>
            <a:ext cx="1016000" cy="656561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0FF5E87E-5FA5-487D-BDC4-CC2A13642DC9}"/>
              </a:ext>
            </a:extLst>
          </p:cNvPr>
          <p:cNvSpPr/>
          <p:nvPr/>
        </p:nvSpPr>
        <p:spPr bwMode="auto">
          <a:xfrm flipV="1">
            <a:off x="2404187" y="4120586"/>
            <a:ext cx="1016000" cy="656561"/>
          </a:xfrm>
          <a:prstGeom prst="flowChartExtra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2286" algn="l"/>
                <a:tab pos="1464411" algn="l"/>
                <a:tab pos="2797857" algn="l"/>
                <a:tab pos="4129981" algn="l"/>
                <a:tab pos="5460782" algn="l"/>
              </a:tabLst>
            </a:pPr>
            <a:endParaRPr lang="en-US" sz="1333" b="1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13" descr="OpenCL_Logo_RGB.jpg">
            <a:extLst>
              <a:ext uri="{FF2B5EF4-FFF2-40B4-BE49-F238E27FC236}">
                <a16:creationId xmlns:a16="http://schemas.microsoft.com/office/drawing/2014/main" id="{C0E8E832-4496-4586-962D-6D2D18C9F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87" y="3105499"/>
            <a:ext cx="1016000" cy="10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680C1-C838-D049-A5B7-015FCCCFC117}"/>
              </a:ext>
            </a:extLst>
          </p:cNvPr>
          <p:cNvGrpSpPr/>
          <p:nvPr/>
        </p:nvGrpSpPr>
        <p:grpSpPr>
          <a:xfrm>
            <a:off x="-1996" y="0"/>
            <a:ext cx="611596" cy="6885384"/>
            <a:chOff x="-1996" y="0"/>
            <a:chExt cx="611596" cy="68853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079153-83F8-5B4D-922D-533C676DC757}"/>
                </a:ext>
              </a:extLst>
            </p:cNvPr>
            <p:cNvSpPr/>
            <p:nvPr/>
          </p:nvSpPr>
          <p:spPr bwMode="auto">
            <a:xfrm>
              <a:off x="0" y="0"/>
              <a:ext cx="609600" cy="68580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2000000" scaled="0"/>
            </a:gradFill>
            <a:ln w="25400" cap="flat" cmpd="sng" algn="ctr">
              <a:noFill/>
              <a:prstDash val="solid"/>
              <a:round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9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58750" algn="l"/>
                  <a:tab pos="1757363" algn="l"/>
                  <a:tab pos="3357563" algn="l"/>
                  <a:tab pos="4956175" algn="l"/>
                  <a:tab pos="6553200" algn="l"/>
                </a:tabLst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rebuchet MS" pitchFamily="34" charset="0"/>
                <a:ea typeface="ヒラギノ角ゴ ProN W3" charset="-128"/>
                <a:sym typeface="Myriad Set Text" charset="0"/>
              </a:endParaRPr>
            </a:p>
          </p:txBody>
        </p:sp>
        <p:pic>
          <p:nvPicPr>
            <p:cNvPr id="12" name="Picture 11" descr="Khronos_500px_Nov14.png">
              <a:extLst>
                <a:ext uri="{FF2B5EF4-FFF2-40B4-BE49-F238E27FC236}">
                  <a16:creationId xmlns:a16="http://schemas.microsoft.com/office/drawing/2014/main" id="{4E6E5699-A414-4C48-8F69-74485A2D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63278" y="5323300"/>
              <a:ext cx="2523366" cy="6008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D04456B-39A7-F443-AAF7-221BE3F08E80}"/>
              </a:ext>
            </a:extLst>
          </p:cNvPr>
          <p:cNvSpPr txBox="1"/>
          <p:nvPr/>
        </p:nvSpPr>
        <p:spPr>
          <a:xfrm>
            <a:off x="4515155" y="6364802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Neil </a:t>
            </a:r>
            <a:r>
              <a:rPr lang="en-GB" dirty="0" err="1"/>
              <a:t>Trevett’s</a:t>
            </a:r>
            <a:r>
              <a:rPr lang="en-GB" dirty="0"/>
              <a:t> IWOCL 2018 keynote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B9CF88-951E-964A-AB59-DD8602C6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49599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39592</TotalTime>
  <Words>4212</Words>
  <Application>Microsoft Macintosh PowerPoint</Application>
  <PresentationFormat>On-screen Show (4:3)</PresentationFormat>
  <Paragraphs>849</Paragraphs>
  <Slides>53</Slides>
  <Notes>20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Narrow</vt:lpstr>
      <vt:lpstr>Calibri</vt:lpstr>
      <vt:lpstr>Century Gothic</vt:lpstr>
      <vt:lpstr>Tahoma</vt:lpstr>
      <vt:lpstr>Times New Roman</vt:lpstr>
      <vt:lpstr>Trebuchet MS</vt:lpstr>
      <vt:lpstr>KITE_OpenCL</vt:lpstr>
      <vt:lpstr>Advanced OpenCL Topics: The OPENCL ECOSYSTEM </vt:lpstr>
      <vt:lpstr>OpenCL progress v2.2 - Top to Bottom C++</vt:lpstr>
      <vt:lpstr>OpenCL 2.x talks</vt:lpstr>
      <vt:lpstr>OpenCL 2.2</vt:lpstr>
      <vt:lpstr>OpenCL 2.2 Maintenance Release</vt:lpstr>
      <vt:lpstr>Growing OpenCL Adoption</vt:lpstr>
      <vt:lpstr>OpenCL as Language/Library Backend</vt:lpstr>
      <vt:lpstr>OpenCL Conformant Implementations</vt:lpstr>
      <vt:lpstr>Understanding OpenCL Adoption Patterns</vt:lpstr>
      <vt:lpstr>SPIR-V Transforms the Language Ecosystem</vt:lpstr>
      <vt:lpstr>Evolution of SPIR Family</vt:lpstr>
      <vt:lpstr>Support for Both SPIR-V and LLVM</vt:lpstr>
      <vt:lpstr>New OpenCL Tooling Ecosystem Subgroup </vt:lpstr>
      <vt:lpstr>SPIR-V Ecosystem</vt:lpstr>
      <vt:lpstr>State of the OpenCL Nation </vt:lpstr>
      <vt:lpstr>OpenCL Ecosystem Roadmap</vt:lpstr>
      <vt:lpstr>SYCL Ecosystem</vt:lpstr>
      <vt:lpstr>SYCL Roadmap </vt:lpstr>
      <vt:lpstr>OpenCL Ecosystem Roadmap</vt:lpstr>
      <vt:lpstr>Vulkan and New Generation GPU APIs</vt:lpstr>
      <vt:lpstr>Pervasive Vulkan 1.0</vt:lpstr>
      <vt:lpstr>Vulkan 1.1 Launch and Ongoing Momentum</vt:lpstr>
      <vt:lpstr>Bringing Vulkan 1.0 Apps to Apple Platforms</vt:lpstr>
      <vt:lpstr>Wider Vulkan Portability Initiative</vt:lpstr>
      <vt:lpstr>Clspv OpenCL C to Vulkan Compiler</vt:lpstr>
      <vt:lpstr>Clspv Project Next Steps</vt:lpstr>
      <vt:lpstr>OpenCL Ecosystem Roadmap</vt:lpstr>
      <vt:lpstr>Embedded Processors &amp; OpenCL Conformance</vt:lpstr>
      <vt:lpstr>OpenCL Next Goals and Design Philosophy</vt:lpstr>
      <vt:lpstr>OpenCL Next Feature Sets</vt:lpstr>
      <vt:lpstr>OpenCL Next Feature Set Discussion</vt:lpstr>
      <vt:lpstr>Khronos Advisory Panels</vt:lpstr>
      <vt:lpstr>Get Involved!</vt:lpstr>
      <vt:lpstr>SPIR</vt:lpstr>
      <vt:lpstr>SPIR</vt:lpstr>
      <vt:lpstr>SYCL</vt:lpstr>
      <vt:lpstr>SYCL talks at IWOCL</vt:lpstr>
      <vt:lpstr>Libraries</vt:lpstr>
      <vt:lpstr>CLBlast on GPUs</vt:lpstr>
      <vt:lpstr>CLBlast on Skylake</vt:lpstr>
      <vt:lpstr>Resources: https://www.khronos.org/opencl/</vt:lpstr>
      <vt:lpstr>Hands On OpenCL</vt:lpstr>
      <vt:lpstr>Other useful resources</vt:lpstr>
      <vt:lpstr>PowerPoint Presentation</vt:lpstr>
      <vt:lpstr>Some Concluding remarks</vt:lpstr>
      <vt:lpstr>Conclusion</vt:lpstr>
      <vt:lpstr>Versions of opencl</vt:lpstr>
      <vt:lpstr>OpenCL 1.0</vt:lpstr>
      <vt:lpstr>OpenCL 1.1</vt:lpstr>
      <vt:lpstr>OpenCL 1.2</vt:lpstr>
      <vt:lpstr>OpenCL 2.0</vt:lpstr>
      <vt:lpstr>OpenCL 2.1</vt:lpstr>
      <vt:lpstr>OpenCL progression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Simon McIntosh-Smith</cp:lastModifiedBy>
  <cp:revision>1302</cp:revision>
  <dcterms:created xsi:type="dcterms:W3CDTF">2013-06-29T14:06:29Z</dcterms:created>
  <dcterms:modified xsi:type="dcterms:W3CDTF">2018-11-25T15:47:37Z</dcterms:modified>
</cp:coreProperties>
</file>